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Props/app0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openxmlformats.org/package/2006/relationships/metadata/extended-properties" Target="docProps/app0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5"/>
  </p:notesMasterIdLst>
  <p:sldIdLst>
    <p:sldId id="299" r:id="rId2"/>
    <p:sldId id="257" r:id="rId3"/>
    <p:sldId id="258" r:id="rId4"/>
    <p:sldId id="259" r:id="rId5"/>
    <p:sldId id="316" r:id="rId6"/>
    <p:sldId id="319" r:id="rId7"/>
    <p:sldId id="261" r:id="rId8"/>
    <p:sldId id="262" r:id="rId9"/>
    <p:sldId id="263" r:id="rId10"/>
    <p:sldId id="317" r:id="rId11"/>
    <p:sldId id="311" r:id="rId12"/>
    <p:sldId id="320" r:id="rId13"/>
    <p:sldId id="264" r:id="rId14"/>
    <p:sldId id="325" r:id="rId15"/>
    <p:sldId id="326" r:id="rId16"/>
    <p:sldId id="327" r:id="rId17"/>
    <p:sldId id="726" r:id="rId18"/>
    <p:sldId id="725" r:id="rId19"/>
    <p:sldId id="324" r:id="rId20"/>
    <p:sldId id="265" r:id="rId21"/>
    <p:sldId id="266" r:id="rId22"/>
    <p:sldId id="267" r:id="rId23"/>
    <p:sldId id="268" r:id="rId24"/>
    <p:sldId id="269" r:id="rId25"/>
    <p:sldId id="270" r:id="rId26"/>
    <p:sldId id="271" r:id="rId27"/>
    <p:sldId id="727" r:id="rId28"/>
    <p:sldId id="273" r:id="rId29"/>
    <p:sldId id="272" r:id="rId30"/>
    <p:sldId id="728" r:id="rId31"/>
    <p:sldId id="275" r:id="rId32"/>
    <p:sldId id="321" r:id="rId33"/>
    <p:sldId id="278" r:id="rId34"/>
    <p:sldId id="279" r:id="rId35"/>
    <p:sldId id="276" r:id="rId36"/>
    <p:sldId id="277" r:id="rId37"/>
    <p:sldId id="322" r:id="rId38"/>
    <p:sldId id="280" r:id="rId39"/>
    <p:sldId id="281" r:id="rId40"/>
    <p:sldId id="282" r:id="rId41"/>
    <p:sldId id="283" r:id="rId42"/>
    <p:sldId id="284" r:id="rId43"/>
    <p:sldId id="285" r:id="rId44"/>
    <p:sldId id="286" r:id="rId45"/>
    <p:sldId id="287" r:id="rId46"/>
    <p:sldId id="289" r:id="rId47"/>
    <p:sldId id="291" r:id="rId48"/>
    <p:sldId id="323" r:id="rId49"/>
    <p:sldId id="292" r:id="rId50"/>
    <p:sldId id="294" r:id="rId51"/>
    <p:sldId id="295" r:id="rId52"/>
    <p:sldId id="298" r:id="rId53"/>
    <p:sldId id="296" r:id="rId54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3" autoAdjust="0"/>
    <p:restoredTop sz="94694" autoAdjust="0"/>
  </p:normalViewPr>
  <p:slideViewPr>
    <p:cSldViewPr snapToGrid="0" snapToObjects="1">
      <p:cViewPr varScale="1">
        <p:scale>
          <a:sx n="92" d="100"/>
          <a:sy n="92" d="100"/>
        </p:scale>
        <p:origin x="182" y="4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F2812F-5CD7-4E84-B4EF-3463DA9B21F2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A8E84C-23AE-4DB9-9A77-B25A1E66C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5798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90A911-A420-164C-21B8-5DA6EDD41F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5029494-CB87-F0F4-4720-D09FB67E85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9338187-6815-BB6A-12B9-FDEE7A3C72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CD1FA5-831C-7DA7-444B-CAFDEBDCBA8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A8E84C-23AE-4DB9-9A77-B25A1E66C69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0475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066D9B-E589-0135-85EC-EFC1F72965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82AC6C2-B9CD-D844-DA95-A91748DB69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562D4B5-7632-BEA9-729D-3848FDC5C9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9C9DCA-E3DC-3A2C-C274-43A70FE9CDE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A8E84C-23AE-4DB9-9A77-B25A1E66C69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277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5A6418-06BB-18BD-A82B-9423EF0B9B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CE08751-3E43-AEFC-7F53-7759368B3B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627F428-0663-032F-64BD-23974F1828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5D62B9-BBD3-28DC-C698-F2D02B5840A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A8E84C-23AE-4DB9-9A77-B25A1E66C69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6402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9ED299-6C7A-B5A9-6ADC-9BD871F0BB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1C63956-A9E7-58D1-5547-8794C6AB38B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D93E1DF-C896-4B7D-E28C-8D49DEE14A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6CCB0B-AF8B-DBF3-962B-DB9110531A7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A8E84C-23AE-4DB9-9A77-B25A1E66C69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2558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1024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A8E84C-23AE-4DB9-9A77-B25A1E66C69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4581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284560" y="1041170"/>
            <a:ext cx="8643938" cy="3967791"/>
          </a:xfrm>
          <a:prstGeom prst="rect">
            <a:avLst/>
          </a:prstGeom>
        </p:spPr>
        <p:txBody>
          <a:bodyPr/>
          <a:lstStyle>
            <a:lvl1pPr>
              <a:spcBef>
                <a:spcPts val="1050"/>
              </a:spcBef>
              <a:defRPr b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48970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342900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28700" indent="-34290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34290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714500" indent="-34290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2057400" indent="-34290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400300" indent="-34290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743200" indent="-34290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086100" indent="-34290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517003"/>
            <a:ext cx="7772400" cy="1515861"/>
          </a:xfrm>
        </p:spPr>
        <p:txBody>
          <a:bodyPr/>
          <a:lstStyle/>
          <a:p>
            <a:pPr marL="0" lvl="0" indent="0">
              <a:buNone/>
            </a:pPr>
            <a:r>
              <a:rPr lang="en-US" b="1" dirty="0"/>
              <a:t>Visualization of Large Complex Datasets</a:t>
            </a:r>
            <a:endParaRPr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1878957"/>
            <a:ext cx="6400800" cy="563301"/>
          </a:xfrm>
        </p:spPr>
        <p:txBody>
          <a:bodyPr>
            <a:normAutofit fontScale="32500" lnSpcReduction="20000"/>
          </a:bodyPr>
          <a:lstStyle/>
          <a:p>
            <a:pPr marL="0" lvl="0" indent="0">
              <a:buNone/>
            </a:pPr>
            <a:br>
              <a:rPr dirty="0"/>
            </a:br>
            <a:br>
              <a:rPr dirty="0"/>
            </a:br>
            <a:r>
              <a:rPr sz="5900" b="1" dirty="0"/>
              <a:t>Steve Elston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lvl="0" indent="0">
              <a:buNone/>
            </a:pPr>
            <a:r>
              <a:t>09/04/2023</a:t>
            </a:r>
          </a:p>
        </p:txBody>
      </p:sp>
      <p:pic>
        <p:nvPicPr>
          <p:cNvPr id="5" name="Picture 2" descr="Image result for harvard extension school logo">
            <a:extLst>
              <a:ext uri="{FF2B5EF4-FFF2-40B4-BE49-F238E27FC236}">
                <a16:creationId xmlns:a16="http://schemas.microsoft.com/office/drawing/2014/main" id="{4589CD93-89FF-3DF6-420D-DE6D671B6D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1067" y="3659436"/>
            <a:ext cx="2345803" cy="965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74191BF-5D24-EFDF-F46A-91EA7CBF856B}"/>
              </a:ext>
            </a:extLst>
          </p:cNvPr>
          <p:cNvSpPr txBox="1"/>
          <p:nvPr/>
        </p:nvSpPr>
        <p:spPr>
          <a:xfrm>
            <a:off x="1805276" y="4705706"/>
            <a:ext cx="5744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Copyright 2018, 2019, 2020, 2021, 2022, 2023 2024, Stephen F Elston. All rights reserved</a:t>
            </a:r>
            <a:r>
              <a:rPr lang="en-US" dirty="0"/>
              <a:t>.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t>Approaches to display of complex data relationships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611059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en-US" b="1" dirty="0"/>
              <a:t>Dimensionality reduction algorithms </a:t>
            </a:r>
            <a:r>
              <a:rPr lang="en-US" dirty="0"/>
              <a:t>can help effectively display complex data</a:t>
            </a:r>
          </a:p>
          <a:p>
            <a:pPr lvl="0"/>
            <a:r>
              <a:rPr lang="en-US" dirty="0"/>
              <a:t>Lower dimensional projection often easier to visualize </a:t>
            </a:r>
          </a:p>
          <a:p>
            <a:pPr lvl="0"/>
            <a:r>
              <a:rPr lang="en-US" b="1" dirty="0"/>
              <a:t>Interpretation is difficult </a:t>
            </a:r>
            <a:r>
              <a:rPr lang="en-US" dirty="0"/>
              <a:t>in terms of original variable space</a:t>
            </a:r>
          </a:p>
          <a:p>
            <a:pPr lvl="0"/>
            <a:r>
              <a:rPr lang="en-US" dirty="0"/>
              <a:t>We will not address these methods in this course, see CSCI E-108</a:t>
            </a:r>
          </a:p>
          <a:p>
            <a:pPr lvl="0"/>
            <a:endParaRPr b="1" dirty="0"/>
          </a:p>
        </p:txBody>
      </p:sp>
    </p:spTree>
    <p:extLst>
      <p:ext uri="{BB962C8B-B14F-4D97-AF65-F5344CB8AC3E}">
        <p14:creationId xmlns:p14="http://schemas.microsoft.com/office/powerpoint/2010/main" val="3834424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en-US" dirty="0"/>
              <a:t>Visualizing Large Complex Datasets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0" indent="0">
              <a:buNone/>
            </a:pPr>
            <a:r>
              <a:rPr lang="en-US" b="1" dirty="0"/>
              <a:t>Important note!!  </a:t>
            </a:r>
          </a:p>
          <a:p>
            <a:pPr marL="0" lvl="0" indent="0">
              <a:buNone/>
            </a:pPr>
            <a:endParaRPr lang="en-US" dirty="0"/>
          </a:p>
          <a:p>
            <a:pPr marL="0" lvl="0" indent="0" algn="ctr">
              <a:buNone/>
            </a:pPr>
            <a:r>
              <a:rPr lang="en-US" sz="2800" b="1" dirty="0">
                <a:solidFill>
                  <a:srgbClr val="C00000"/>
                </a:solidFill>
              </a:rPr>
              <a:t>I expect you to use the appropriate methodology for visualizing complex relationships in your project!!</a:t>
            </a:r>
            <a:endParaRPr sz="28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83377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52D61A-720C-52D1-0875-52B39BE672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4A39D-6E02-48E7-FF40-B2A50CCA86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313" y="1970983"/>
            <a:ext cx="7772400" cy="1021556"/>
          </a:xfrm>
        </p:spPr>
        <p:txBody>
          <a:bodyPr/>
          <a:lstStyle/>
          <a:p>
            <a:pPr algn="ctr"/>
            <a:r>
              <a:rPr lang="en-US" cap="none" dirty="0"/>
              <a:t>Scalable Chart Types</a:t>
            </a:r>
          </a:p>
        </p:txBody>
      </p:sp>
    </p:spTree>
    <p:extLst>
      <p:ext uri="{BB962C8B-B14F-4D97-AF65-F5344CB8AC3E}">
        <p14:creationId xmlns:p14="http://schemas.microsoft.com/office/powerpoint/2010/main" val="36765830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Scalable Chart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dirty="0"/>
              <a:t>Some chart types are inherently scalable</a:t>
            </a:r>
          </a:p>
          <a:p>
            <a:pPr lvl="0"/>
            <a:r>
              <a:rPr b="1" dirty="0"/>
              <a:t>Bar plots:</a:t>
            </a:r>
            <a:r>
              <a:rPr dirty="0"/>
              <a:t> Counts can be</a:t>
            </a:r>
            <a:r>
              <a:rPr lang="en-US" dirty="0"/>
              <a:t> efficiently</a:t>
            </a:r>
            <a:r>
              <a:rPr dirty="0"/>
              <a:t> computed; e.g. use map-reduce</a:t>
            </a:r>
          </a:p>
          <a:p>
            <a:pPr lvl="0"/>
            <a:r>
              <a:rPr b="1" dirty="0"/>
              <a:t>Histograms:</a:t>
            </a:r>
            <a:r>
              <a:rPr dirty="0"/>
              <a:t> Data is binned in parallel</a:t>
            </a:r>
          </a:p>
          <a:p>
            <a:pPr lvl="0"/>
            <a:r>
              <a:rPr b="1" dirty="0"/>
              <a:t>Box plots:</a:t>
            </a:r>
            <a:r>
              <a:rPr dirty="0"/>
              <a:t> Finding the quartiles is a scalable counting process</a:t>
            </a:r>
          </a:p>
          <a:p>
            <a:pPr lvl="0"/>
            <a:r>
              <a:rPr b="1" dirty="0"/>
              <a:t>KDE and violin plots:</a:t>
            </a:r>
            <a:r>
              <a:rPr dirty="0"/>
              <a:t> Similarly to the box plot, using kernel density estimation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83A166-0099-1D2C-9EF0-B5B672B2E8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A386E-EB6F-25DD-3210-EEFA93B9F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en-US" dirty="0"/>
              <a:t>Bar Plots</a:t>
            </a:r>
            <a:endParaRPr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10288BA-8DA2-CC63-560E-C5E2693367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88334"/>
            <a:ext cx="3431894" cy="3566852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en-US" b="1" dirty="0"/>
              <a:t>Ordered bar plots </a:t>
            </a:r>
            <a:r>
              <a:rPr lang="en-US" dirty="0"/>
              <a:t>are effective for visualizing differences in counts</a:t>
            </a:r>
          </a:p>
          <a:p>
            <a:r>
              <a:rPr lang="en-US" dirty="0"/>
              <a:t>Human perception of bar length is good </a:t>
            </a:r>
          </a:p>
          <a:p>
            <a:r>
              <a:rPr lang="en-US" dirty="0"/>
              <a:t>Computing and displaying counts is highly scalable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F640AE-656F-6A2B-6BAA-7023F2378E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4731" y="864522"/>
            <a:ext cx="4869269" cy="4185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5344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D07740-7B7B-98E3-45AB-998E21210B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47C98-7F11-29B0-1D8C-DFAF330F7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en-US" dirty="0"/>
              <a:t>Why Pie Charts Fail</a:t>
            </a:r>
            <a:endParaRPr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4062815-6798-FB24-88F3-7E461BDDFD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88333"/>
            <a:ext cx="3431894" cy="3691957"/>
          </a:xfrm>
        </p:spPr>
        <p:txBody>
          <a:bodyPr>
            <a:normAutofit lnSpcReduction="10000"/>
          </a:bodyPr>
          <a:lstStyle/>
          <a:p>
            <a:pPr marL="0" lvl="0" indent="0">
              <a:buNone/>
            </a:pPr>
            <a:r>
              <a:rPr lang="en-US" b="1" dirty="0"/>
              <a:t>Pie charts are not effective</a:t>
            </a:r>
            <a:r>
              <a:rPr lang="en-US" dirty="0"/>
              <a:t> for visualizing differences in counts</a:t>
            </a:r>
          </a:p>
          <a:p>
            <a:r>
              <a:rPr lang="en-US" dirty="0"/>
              <a:t>Human perception of angle and area is poor</a:t>
            </a:r>
          </a:p>
          <a:p>
            <a:r>
              <a:rPr lang="en-US" dirty="0"/>
              <a:t>Cannot </a:t>
            </a:r>
            <a:r>
              <a:rPr lang="en-US" dirty="0" err="1"/>
              <a:t>preceve</a:t>
            </a:r>
            <a:r>
              <a:rPr lang="en-US" dirty="0"/>
              <a:t> differences between counts</a:t>
            </a:r>
          </a:p>
          <a:p>
            <a:r>
              <a:rPr lang="en-US" b="1" dirty="0">
                <a:solidFill>
                  <a:srgbClr val="C00000"/>
                </a:solidFill>
              </a:rPr>
              <a:t>Use an ordered bar plot!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00A707-21F1-C165-F7AC-ED1F4FDB45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1966" y="1241395"/>
            <a:ext cx="5302034" cy="3638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4373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97FC5D-3561-99E9-7325-B6E9E8FADD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74ECD-229A-5A05-DAF9-42D8416F0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en-US" dirty="0"/>
              <a:t>Box Plots Useful for Comparing Distributions</a:t>
            </a:r>
            <a:endParaRPr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A4F3C90-734F-1332-D8CD-AC52B31131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63229"/>
            <a:ext cx="8686800" cy="1897141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en-US" dirty="0"/>
              <a:t>Boxplots show the quantiles of distributions of numeric variables </a:t>
            </a:r>
          </a:p>
          <a:p>
            <a:r>
              <a:rPr lang="en-US" dirty="0"/>
              <a:t>Box plots are not an alternative to histograms or density plots</a:t>
            </a:r>
          </a:p>
          <a:p>
            <a:r>
              <a:rPr lang="en-US" dirty="0"/>
              <a:t>Computing and displaying quantiles is highly scalable 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tx2"/>
                </a:solidFill>
              </a:rPr>
              <a:t>See Chapter 3 – Exploratory Data Analysis for examples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0D3649-C85E-CE23-D026-F1C21FE15E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66" y="2960370"/>
            <a:ext cx="4663440" cy="210339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2AD5BF9-E365-D0FD-047B-97703D1787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1809" y="2485504"/>
            <a:ext cx="3334125" cy="2657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790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C1B026-EAA5-CA93-16EC-61DA8B902B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169EB2AD-8777-CBBE-4BCC-F0AE5F1C9E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1258" y="2161457"/>
            <a:ext cx="3611879" cy="29669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2BC6CF1-3D11-CD23-EAD6-0823C218E7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504759"/>
          </a:xfrm>
        </p:spPr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rPr lang="en-US" dirty="0"/>
              <a:t>Kernel Density Plots</a:t>
            </a:r>
            <a:endParaRPr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E6EC853-2B95-8E30-7998-09F5A55181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4854" y="674609"/>
            <a:ext cx="8686800" cy="1897141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en-US" sz="2200" b="1" dirty="0"/>
              <a:t>Kernel density estimation (KDE) </a:t>
            </a:r>
            <a:r>
              <a:rPr lang="en-US" sz="2200" dirty="0"/>
              <a:t>plots show the distributions of numeric variables </a:t>
            </a:r>
          </a:p>
          <a:p>
            <a:r>
              <a:rPr lang="en-US" sz="2200" dirty="0"/>
              <a:t>KDE plots are an alternative or addition to histograms</a:t>
            </a:r>
          </a:p>
          <a:p>
            <a:r>
              <a:rPr lang="en-US" sz="2200" dirty="0"/>
              <a:t>Computing and displaying KDEs is highly scalable 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tx2"/>
                </a:solidFill>
              </a:rPr>
              <a:t>See Chapter 3 – Exploratory Data Analysis for examples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2C11B-8A48-D69A-DC34-6F88EE2600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596" y="2476701"/>
            <a:ext cx="4118957" cy="2144697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99309C3-0D70-D343-BFE1-5E85744F9637}"/>
              </a:ext>
            </a:extLst>
          </p:cNvPr>
          <p:cNvSpPr txBox="1">
            <a:spLocks/>
          </p:cNvSpPr>
          <p:nvPr/>
        </p:nvSpPr>
        <p:spPr>
          <a:xfrm>
            <a:off x="1023709" y="4606371"/>
            <a:ext cx="2842953" cy="486774"/>
          </a:xfrm>
          <a:prstGeom prst="rect">
            <a:avLst/>
          </a:prstGeom>
        </p:spPr>
        <p:txBody>
          <a:bodyPr vert="horz" lIns="68580" tIns="34290" rIns="68580" bIns="3429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100" dirty="0">
                <a:latin typeface="+mn-lt"/>
              </a:rPr>
              <a:t>Density is measured locally with a Gaussian kernel</a:t>
            </a:r>
          </a:p>
          <a:p>
            <a:pPr lvl="1"/>
            <a:endParaRPr lang="en-US" sz="1800" dirty="0">
              <a:latin typeface="+mn-lt"/>
            </a:endParaRPr>
          </a:p>
          <a:p>
            <a:pPr marL="0" indent="0">
              <a:buNone/>
            </a:pPr>
            <a:endParaRPr lang="en-US" sz="21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51241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474EB314-0E3D-E475-EF7F-51C073F7CC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5928" y="1039091"/>
            <a:ext cx="3876700" cy="304661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8150" y="166494"/>
            <a:ext cx="7886700" cy="398216"/>
          </a:xfrm>
        </p:spPr>
        <p:txBody>
          <a:bodyPr>
            <a:normAutofit fontScale="90000"/>
          </a:bodyPr>
          <a:lstStyle/>
          <a:p>
            <a:r>
              <a:rPr lang="en-US" dirty="0"/>
              <a:t>Violin Plots Effectively Compare Distributions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64316" y="672060"/>
            <a:ext cx="8329652" cy="398216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>
                <a:latin typeface="+mn-lt"/>
              </a:rPr>
              <a:t>Violin plots are a modern improvement on box plots </a:t>
            </a:r>
          </a:p>
          <a:p>
            <a:pPr lvl="1"/>
            <a:endParaRPr lang="en-US" b="1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0BC51FA-8D1D-37C1-2AD6-D3B2BA2BDA0B}"/>
              </a:ext>
            </a:extLst>
          </p:cNvPr>
          <p:cNvSpPr txBox="1">
            <a:spLocks/>
          </p:cNvSpPr>
          <p:nvPr/>
        </p:nvSpPr>
        <p:spPr>
          <a:xfrm>
            <a:off x="485735" y="1177625"/>
            <a:ext cx="3230054" cy="3758706"/>
          </a:xfrm>
          <a:prstGeom prst="rect">
            <a:avLst/>
          </a:prstGeom>
        </p:spPr>
        <p:txBody>
          <a:bodyPr vert="horz" lIns="68580" tIns="34290" rIns="68580" bIns="3429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100" dirty="0">
                <a:latin typeface="+mn-lt"/>
              </a:rPr>
              <a:t>Compare distributions of clusters of key variables for clusters </a:t>
            </a:r>
          </a:p>
          <a:p>
            <a:r>
              <a:rPr lang="en-US" sz="2100" dirty="0">
                <a:latin typeface="+mn-lt"/>
              </a:rPr>
              <a:t>Side by side violin plots are an excellent tool for this purpose</a:t>
            </a:r>
          </a:p>
          <a:p>
            <a:r>
              <a:rPr lang="en-US" sz="2100" dirty="0">
                <a:latin typeface="+mn-lt"/>
              </a:rPr>
              <a:t>Compare </a:t>
            </a:r>
            <a:r>
              <a:rPr lang="en-US" sz="2100" b="1" dirty="0">
                <a:latin typeface="+mn-lt"/>
              </a:rPr>
              <a:t>kernel density estimates (KDE) </a:t>
            </a:r>
            <a:r>
              <a:rPr lang="en-US" sz="2100" dirty="0">
                <a:latin typeface="+mn-lt"/>
              </a:rPr>
              <a:t>of variables by cluster assignment </a:t>
            </a:r>
          </a:p>
          <a:p>
            <a:pPr marL="0" indent="0">
              <a:buNone/>
            </a:pPr>
            <a:r>
              <a:rPr lang="en-US" sz="1700" dirty="0">
                <a:solidFill>
                  <a:schemeClr val="tx2"/>
                </a:solidFill>
                <a:latin typeface="+mn-lt"/>
              </a:rPr>
              <a:t>See Chapter 3 – Exploratory Data Analysis for examples</a:t>
            </a:r>
            <a:endParaRPr lang="en-US" sz="1700" dirty="0">
              <a:latin typeface="+mn-lt"/>
            </a:endParaRPr>
          </a:p>
          <a:p>
            <a:pPr lvl="1"/>
            <a:endParaRPr lang="en-US" sz="1800" dirty="0">
              <a:latin typeface="+mn-lt"/>
            </a:endParaRPr>
          </a:p>
          <a:p>
            <a:pPr marL="0" indent="0">
              <a:buNone/>
            </a:pPr>
            <a:endParaRPr lang="en-US" sz="2100" dirty="0">
              <a:latin typeface="+mn-lt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C041622-E679-6608-2959-7C55CE36E4A5}"/>
              </a:ext>
            </a:extLst>
          </p:cNvPr>
          <p:cNvSpPr txBox="1">
            <a:spLocks/>
          </p:cNvSpPr>
          <p:nvPr/>
        </p:nvSpPr>
        <p:spPr>
          <a:xfrm>
            <a:off x="3332418" y="4480689"/>
            <a:ext cx="2131123" cy="592933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100" dirty="0">
                <a:latin typeface="+mn-lt"/>
              </a:rPr>
              <a:t>Mirrored KDE with normalized areas</a:t>
            </a:r>
          </a:p>
          <a:p>
            <a:pPr lvl="1"/>
            <a:endParaRPr lang="en-US" sz="1800" dirty="0">
              <a:latin typeface="+mn-lt"/>
            </a:endParaRPr>
          </a:p>
          <a:p>
            <a:pPr marL="0" indent="0">
              <a:buNone/>
            </a:pPr>
            <a:endParaRPr lang="en-US" sz="2100" dirty="0">
              <a:latin typeface="+mn-lt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7D88EB0-7786-B7BE-DE52-B89D4F2A54D1}"/>
              </a:ext>
            </a:extLst>
          </p:cNvPr>
          <p:cNvSpPr txBox="1">
            <a:spLocks/>
          </p:cNvSpPr>
          <p:nvPr/>
        </p:nvSpPr>
        <p:spPr>
          <a:xfrm>
            <a:off x="7460672" y="4293524"/>
            <a:ext cx="1683327" cy="769837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900" dirty="0">
                <a:latin typeface="+mn-lt"/>
              </a:rPr>
              <a:t>Box plot showing median and quartiles</a:t>
            </a:r>
          </a:p>
          <a:p>
            <a:pPr lvl="1"/>
            <a:endParaRPr lang="en-US" sz="1800" dirty="0">
              <a:latin typeface="+mn-lt"/>
            </a:endParaRPr>
          </a:p>
          <a:p>
            <a:pPr marL="0" indent="0">
              <a:buNone/>
            </a:pPr>
            <a:endParaRPr lang="en-US" sz="2100" dirty="0">
              <a:latin typeface="+mn-lt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B21C037-1F15-0C43-1A3F-8919CC45D8BF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4397980" y="3150524"/>
            <a:ext cx="477435" cy="1330165"/>
          </a:xfrm>
          <a:prstGeom prst="straightConnector1">
            <a:avLst/>
          </a:prstGeom>
          <a:ln w="31750"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00D4A7A-2022-E0FA-771F-A55EAF2CC845}"/>
              </a:ext>
            </a:extLst>
          </p:cNvPr>
          <p:cNvCxnSpPr>
            <a:cxnSpLocks/>
            <a:stCxn id="8" idx="0"/>
          </p:cNvCxnSpPr>
          <p:nvPr/>
        </p:nvCxnSpPr>
        <p:spPr>
          <a:xfrm flipH="1" flipV="1">
            <a:off x="7768244" y="2855422"/>
            <a:ext cx="534092" cy="1438102"/>
          </a:xfrm>
          <a:prstGeom prst="straightConnector1">
            <a:avLst/>
          </a:prstGeom>
          <a:ln w="31750"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D0A9602-37AC-82DC-5B9E-527C134D07B1}"/>
              </a:ext>
            </a:extLst>
          </p:cNvPr>
          <p:cNvSpPr txBox="1">
            <a:spLocks/>
          </p:cNvSpPr>
          <p:nvPr/>
        </p:nvSpPr>
        <p:spPr>
          <a:xfrm>
            <a:off x="5419897" y="4343399"/>
            <a:ext cx="2069869" cy="769837"/>
          </a:xfrm>
          <a:prstGeom prst="rect">
            <a:avLst/>
          </a:prstGeom>
        </p:spPr>
        <p:txBody>
          <a:bodyPr vert="horz" lIns="68580" tIns="34290" rIns="68580" bIns="3429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>
                <a:latin typeface="+mn-lt"/>
              </a:rPr>
              <a:t>Use hue to stratify by categorical variables </a:t>
            </a:r>
          </a:p>
          <a:p>
            <a:pPr lvl="1"/>
            <a:endParaRPr lang="en-US" sz="1800" dirty="0">
              <a:latin typeface="+mn-lt"/>
            </a:endParaRPr>
          </a:p>
          <a:p>
            <a:pPr marL="0" indent="0">
              <a:buNone/>
            </a:pPr>
            <a:endParaRPr lang="en-US" sz="2100" dirty="0">
              <a:latin typeface="+mn-lt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0C9E2C0-1977-35DF-56DB-DD8FA1A6EAC2}"/>
              </a:ext>
            </a:extLst>
          </p:cNvPr>
          <p:cNvCxnSpPr>
            <a:cxnSpLocks/>
            <a:stCxn id="5" idx="0"/>
          </p:cNvCxnSpPr>
          <p:nvPr/>
        </p:nvCxnSpPr>
        <p:spPr>
          <a:xfrm flipH="1" flipV="1">
            <a:off x="6305204" y="3321112"/>
            <a:ext cx="149628" cy="1022287"/>
          </a:xfrm>
          <a:prstGeom prst="straightConnector1">
            <a:avLst/>
          </a:prstGeom>
          <a:ln w="31750"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8458835-93D1-0E1A-76F5-651D038510E6}"/>
              </a:ext>
            </a:extLst>
          </p:cNvPr>
          <p:cNvCxnSpPr>
            <a:cxnSpLocks/>
            <a:stCxn id="5" idx="0"/>
          </p:cNvCxnSpPr>
          <p:nvPr/>
        </p:nvCxnSpPr>
        <p:spPr>
          <a:xfrm flipV="1">
            <a:off x="6454832" y="3470564"/>
            <a:ext cx="153786" cy="872835"/>
          </a:xfrm>
          <a:prstGeom prst="straightConnector1">
            <a:avLst/>
          </a:prstGeom>
          <a:ln w="31750"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9770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E3E7C4-B070-C348-A91E-AA12AE8242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8FF1E3-C8C1-B802-8D92-41CD267639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313" y="1970983"/>
            <a:ext cx="7772400" cy="1021556"/>
          </a:xfrm>
        </p:spPr>
        <p:txBody>
          <a:bodyPr/>
          <a:lstStyle/>
          <a:p>
            <a:pPr algn="ctr"/>
            <a:r>
              <a:rPr lang="en-US" cap="none" dirty="0"/>
              <a:t>Overplotting</a:t>
            </a:r>
          </a:p>
        </p:txBody>
      </p:sp>
    </p:spTree>
    <p:extLst>
      <p:ext uri="{BB962C8B-B14F-4D97-AF65-F5344CB8AC3E}">
        <p14:creationId xmlns:p14="http://schemas.microsoft.com/office/powerpoint/2010/main" val="24656453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Review: Why is Perception Important?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b="1" dirty="0"/>
              <a:t>Goal:</a:t>
            </a:r>
            <a:r>
              <a:rPr dirty="0"/>
              <a:t> Communicate information visually</a:t>
            </a:r>
          </a:p>
          <a:p>
            <a:pPr lvl="0"/>
            <a:r>
              <a:rPr lang="en-US" dirty="0"/>
              <a:t>Good v</a:t>
            </a:r>
            <a:r>
              <a:rPr dirty="0"/>
              <a:t>isualization technique</a:t>
            </a:r>
            <a:r>
              <a:rPr lang="en-US" dirty="0"/>
              <a:t>s</a:t>
            </a:r>
            <a:r>
              <a:rPr dirty="0"/>
              <a:t> maximize the information a viewer perceives</a:t>
            </a:r>
          </a:p>
          <a:p>
            <a:pPr lvl="0"/>
            <a:r>
              <a:rPr dirty="0"/>
              <a:t>Limits of human perception are a significant factor in understanding complex relationships</a:t>
            </a:r>
          </a:p>
          <a:p>
            <a:pPr lvl="0"/>
            <a:r>
              <a:rPr dirty="0"/>
              <a:t>Apply results of research on human perceptions for data visualization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Over-plotting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b="1" dirty="0"/>
              <a:t>Over-plotting</a:t>
            </a:r>
            <a:r>
              <a:rPr dirty="0"/>
              <a:t> occurs in plots when the markers lie one on another.</a:t>
            </a:r>
          </a:p>
          <a:p>
            <a:pPr lvl="0"/>
            <a:r>
              <a:rPr dirty="0"/>
              <a:t>Common, even in relatively small data sets</a:t>
            </a:r>
          </a:p>
          <a:p>
            <a:pPr lvl="0"/>
            <a:r>
              <a:rPr dirty="0"/>
              <a:t>Scatter plots can look like a </a:t>
            </a:r>
            <a:r>
              <a:rPr b="1" dirty="0"/>
              <a:t>blob</a:t>
            </a:r>
            <a:r>
              <a:rPr dirty="0"/>
              <a:t> and </a:t>
            </a:r>
            <a:r>
              <a:rPr lang="en-US" b="1" dirty="0"/>
              <a:t>are</a:t>
            </a:r>
            <a:r>
              <a:rPr b="1" dirty="0"/>
              <a:t> completely uninterpretable</a:t>
            </a:r>
            <a:r>
              <a:rPr lang="en-US" b="1" dirty="0"/>
              <a:t>!</a:t>
            </a:r>
            <a:endParaRPr b="1" dirty="0"/>
          </a:p>
          <a:p>
            <a:pPr lvl="0"/>
            <a:r>
              <a:rPr dirty="0"/>
              <a:t>Over-plotting is a significant problem in EDA and presentation graphics</a:t>
            </a:r>
            <a:endParaRPr lang="en-US" dirty="0"/>
          </a:p>
          <a:p>
            <a:pPr lvl="0"/>
            <a:r>
              <a:rPr lang="en-US" dirty="0">
                <a:solidFill>
                  <a:srgbClr val="FF0000"/>
                </a:solidFill>
              </a:rPr>
              <a:t>Don’t make this mistake!!</a:t>
            </a:r>
            <a:endParaRPr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Dealing with Over-plotting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lvl="0" indent="0">
              <a:buNone/>
            </a:pPr>
            <a:r>
              <a:rPr dirty="0"/>
              <a:t>What can we do about over-plotting?</a:t>
            </a:r>
          </a:p>
          <a:p>
            <a:pPr lvl="0"/>
            <a:r>
              <a:rPr b="1" dirty="0"/>
              <a:t>Marker transparency:</a:t>
            </a:r>
            <a:r>
              <a:rPr dirty="0"/>
              <a:t> one can see markers underneath</a:t>
            </a:r>
            <a:endParaRPr lang="en-US" dirty="0"/>
          </a:p>
          <a:p>
            <a:pPr lvl="1"/>
            <a:r>
              <a:rPr lang="en-US" dirty="0"/>
              <a:t>U</a:t>
            </a:r>
            <a:r>
              <a:rPr dirty="0"/>
              <a:t>seful in cases with minimal overlap of markers</a:t>
            </a:r>
            <a:endParaRPr lang="en-US" dirty="0"/>
          </a:p>
          <a:p>
            <a:pPr lvl="1"/>
            <a:r>
              <a:rPr lang="en-US" dirty="0"/>
              <a:t>Markers must still be visible </a:t>
            </a:r>
            <a:endParaRPr dirty="0"/>
          </a:p>
          <a:p>
            <a:pPr lvl="0"/>
            <a:r>
              <a:rPr b="1" dirty="0"/>
              <a:t>Marker size:</a:t>
            </a:r>
            <a:r>
              <a:rPr dirty="0"/>
              <a:t> smaller marker size reduces over-plotting</a:t>
            </a:r>
            <a:endParaRPr lang="en-US" dirty="0"/>
          </a:p>
          <a:p>
            <a:pPr lvl="1"/>
            <a:r>
              <a:rPr lang="en-US" dirty="0"/>
              <a:t>Markers must still be visible </a:t>
            </a:r>
            <a:endParaRPr dirty="0"/>
          </a:p>
          <a:p>
            <a:pPr lvl="0"/>
            <a:r>
              <a:rPr b="1" dirty="0"/>
              <a:t>Adding jitter:</a:t>
            </a:r>
            <a:r>
              <a:rPr dirty="0"/>
              <a:t> a</a:t>
            </a:r>
            <a:r>
              <a:rPr lang="en-US" dirty="0"/>
              <a:t>dd</a:t>
            </a:r>
            <a:r>
              <a:rPr dirty="0"/>
              <a:t> random </a:t>
            </a:r>
            <a:r>
              <a:rPr b="1" dirty="0"/>
              <a:t>jitter</a:t>
            </a:r>
            <a:r>
              <a:rPr dirty="0"/>
              <a:t> to variables with limited number of </a:t>
            </a:r>
            <a:r>
              <a:rPr lang="en-US" dirty="0"/>
              <a:t>discrete </a:t>
            </a:r>
            <a:r>
              <a:rPr dirty="0"/>
              <a:t>values</a:t>
            </a:r>
          </a:p>
          <a:p>
            <a:pPr lvl="0"/>
            <a:r>
              <a:rPr lang="en-US" b="1" dirty="0"/>
              <a:t>Random down-sampling:</a:t>
            </a:r>
            <a:r>
              <a:rPr lang="en-US" dirty="0"/>
              <a:t> for very large data sets, you may only need a representative sample to understand key data relationships</a:t>
            </a:r>
          </a:p>
          <a:p>
            <a:pPr lvl="1"/>
            <a:r>
              <a:rPr lang="en-US" dirty="0"/>
              <a:t>Use Bernoulli sample, or stratified sample</a:t>
            </a:r>
            <a:endParaRPr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Example of Overplotting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6A12BA-4A1C-C0F6-4E81-0349950C1F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3124" y="961811"/>
            <a:ext cx="4901674" cy="4065460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0C0BD63-1F93-A352-BA57-C108BF9FB9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88334"/>
            <a:ext cx="3431894" cy="3566852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en-US" dirty="0"/>
              <a:t>Overplotting arises from high density overlapping markers</a:t>
            </a:r>
          </a:p>
          <a:p>
            <a:r>
              <a:rPr lang="en-US" dirty="0"/>
              <a:t>Overplotting obscures marker density </a:t>
            </a:r>
          </a:p>
          <a:p>
            <a:r>
              <a:rPr lang="en-US" dirty="0"/>
              <a:t>Obfuscates important information in a plot  </a:t>
            </a:r>
            <a:endParaRPr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50157"/>
            <a:ext cx="8513179" cy="628891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sz="2800" dirty="0"/>
              <a:t>Use Transparency, Marker Size, Down</a:t>
            </a:r>
            <a:r>
              <a:rPr lang="en-US" sz="2800" dirty="0"/>
              <a:t>-S</a:t>
            </a:r>
            <a:r>
              <a:rPr sz="2800" dirty="0"/>
              <a:t>ampling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471168"/>
            <a:ext cx="3411727" cy="3123455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sz="2000" dirty="0"/>
              <a:t>Down sample to 20%,</a:t>
            </a:r>
            <a:r>
              <a:rPr lang="en-US" sz="2000" dirty="0"/>
              <a:t> use opacity,</a:t>
            </a:r>
            <a:r>
              <a:rPr sz="2000" dirty="0"/>
              <a:t> alpha = 0.1,</a:t>
            </a:r>
            <a:r>
              <a:rPr lang="en-US" sz="2000" dirty="0"/>
              <a:t> market</a:t>
            </a:r>
            <a:r>
              <a:rPr sz="2000" dirty="0"/>
              <a:t> size = 2</a:t>
            </a:r>
            <a:endParaRPr lang="en-US" sz="2000" dirty="0"/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000" dirty="0"/>
              <a:t>Changes in marker density are more apparent    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000" dirty="0"/>
              <a:t>Details in structure of data relationship are evidence</a:t>
            </a:r>
            <a:endParaRPr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0637BB-6019-1DE8-ED7A-F88AFC18BC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5287" y="714559"/>
            <a:ext cx="5135863" cy="4378784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 dirty="0"/>
              <a:t>Methods to Display Large Data Sets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3229"/>
            <a:ext cx="8229600" cy="3829004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dirty="0"/>
              <a:t>Alternatives to avoid over-plotting for truly large data sets</a:t>
            </a:r>
          </a:p>
          <a:p>
            <a:pPr lvl="0"/>
            <a:r>
              <a:rPr b="1" dirty="0"/>
              <a:t>Hex bin plots:</a:t>
            </a:r>
            <a:r>
              <a:rPr dirty="0"/>
              <a:t> the 2-dimensional equivalent of the histogram</a:t>
            </a:r>
          </a:p>
          <a:p>
            <a:pPr lvl="1"/>
            <a:r>
              <a:rPr dirty="0"/>
              <a:t>Frequency of values is tabulated in 2-dimensional hexagonal bins</a:t>
            </a:r>
          </a:p>
          <a:p>
            <a:pPr lvl="1"/>
            <a:r>
              <a:rPr dirty="0"/>
              <a:t>Displayed using a sequential color palette</a:t>
            </a:r>
          </a:p>
          <a:p>
            <a:pPr lvl="0"/>
            <a:r>
              <a:rPr b="1" dirty="0"/>
              <a:t>2-d kernel density estimation plots:</a:t>
            </a:r>
            <a:r>
              <a:rPr dirty="0"/>
              <a:t> natural extension of the 1-dimensional KDE plot</a:t>
            </a:r>
          </a:p>
          <a:p>
            <a:pPr lvl="1"/>
            <a:r>
              <a:rPr dirty="0"/>
              <a:t>Good for moderately large data</a:t>
            </a:r>
          </a:p>
          <a:p>
            <a:pPr lvl="0"/>
            <a:r>
              <a:rPr b="1" dirty="0"/>
              <a:t>Dimensionality reduction:</a:t>
            </a:r>
            <a:r>
              <a:rPr dirty="0"/>
              <a:t> we will</a:t>
            </a:r>
            <a:r>
              <a:rPr lang="en-US" dirty="0"/>
              <a:t> not</a:t>
            </a:r>
            <a:r>
              <a:rPr dirty="0"/>
              <a:t> discuss this </a:t>
            </a:r>
            <a:r>
              <a:rPr lang="en-US" dirty="0"/>
              <a:t>topic</a:t>
            </a:r>
            <a:endParaRPr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8582627" cy="501269"/>
          </a:xfrm>
        </p:spPr>
        <p:txBody>
          <a:bodyPr>
            <a:noAutofit/>
          </a:bodyPr>
          <a:lstStyle/>
          <a:p>
            <a:pPr marL="0" lvl="0" indent="0">
              <a:buNone/>
            </a:pPr>
            <a:r>
              <a:rPr sz="2800" dirty="0" err="1"/>
              <a:t>Hexbin</a:t>
            </a:r>
            <a:r>
              <a:rPr sz="2800" dirty="0"/>
              <a:t> Plot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96227" cy="3862387"/>
          </a:xfrm>
        </p:spPr>
        <p:txBody>
          <a:bodyPr>
            <a:normAutofit fontScale="92500" lnSpcReduction="10000"/>
          </a:bodyPr>
          <a:lstStyle/>
          <a:p>
            <a:pPr marL="0" lvl="0" indent="0">
              <a:buNone/>
            </a:pPr>
            <a:r>
              <a:rPr lang="en-US" sz="2000" b="1" dirty="0"/>
              <a:t>The Hex-Bin plot </a:t>
            </a:r>
            <a:r>
              <a:rPr lang="en-US" sz="2000" dirty="0"/>
              <a:t>is a two-dimensional extension of the familiar histogram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000" dirty="0"/>
              <a:t>Hex-bin plot eliminates overplotting!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000" dirty="0"/>
              <a:t>Hex-shaped bins minimize directional bias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000" dirty="0"/>
              <a:t>Hex-binning is computationally efficient and massively scalable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sz="2000" b="1" dirty="0"/>
              <a:t>Example:</a:t>
            </a:r>
            <a:r>
              <a:rPr sz="2000" dirty="0"/>
              <a:t> Density of sale price by time</a:t>
            </a:r>
            <a:r>
              <a:rPr lang="en-US" sz="2000" dirty="0"/>
              <a:t> shows pattern of price changes </a:t>
            </a:r>
            <a:endParaRPr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7C42ECC-4876-D362-CBA8-9F0A3715D6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9599" y="1136923"/>
            <a:ext cx="5324305" cy="3741191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8486171" cy="492267"/>
          </a:xfrm>
        </p:spPr>
        <p:txBody>
          <a:bodyPr>
            <a:noAutofit/>
          </a:bodyPr>
          <a:lstStyle/>
          <a:p>
            <a:pPr marL="0" lvl="0" indent="0">
              <a:buNone/>
            </a:pPr>
            <a:r>
              <a:rPr sz="2800" dirty="0"/>
              <a:t>Contour Plot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955142" cy="3518297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en-US" sz="2000" b="1" dirty="0"/>
              <a:t>Contour plot</a:t>
            </a:r>
            <a:r>
              <a:rPr lang="en-US" sz="2000" dirty="0"/>
              <a:t> lines show iso-density levels in a 2-d plot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000" dirty="0"/>
              <a:t>Contour plots outline general relationships between variable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000" dirty="0"/>
              <a:t>Computing contours can be computationally intensive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sz="2000" b="1" dirty="0"/>
              <a:t>Example:</a:t>
            </a:r>
            <a:r>
              <a:rPr sz="2000" dirty="0"/>
              <a:t> Contour plot of 2-D KDE of sale price vs. time</a:t>
            </a:r>
            <a:r>
              <a:rPr lang="en-US" sz="2000" dirty="0"/>
              <a:t> shows outline of changing density</a:t>
            </a:r>
            <a:endParaRPr sz="2000" dirty="0"/>
          </a:p>
        </p:txBody>
      </p:sp>
      <p:pic>
        <p:nvPicPr>
          <p:cNvPr id="3" name="Picture 1" descr="02_VisualizationOfLargeComplexData_files/figure-pptx/unnamed-chunk-4-13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85496" y="697054"/>
            <a:ext cx="4381500" cy="4381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C3CD4F-CE64-A4B3-7FD9-95251431CE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F95C1-03CD-5605-4222-F7B4F08386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313" y="1970983"/>
            <a:ext cx="7772400" cy="1021556"/>
          </a:xfrm>
        </p:spPr>
        <p:txBody>
          <a:bodyPr/>
          <a:lstStyle/>
          <a:p>
            <a:pPr algn="ctr"/>
            <a:r>
              <a:rPr lang="en-US" cap="none" dirty="0"/>
              <a:t>Displaying Multi-Dimensional Count Data</a:t>
            </a:r>
          </a:p>
        </p:txBody>
      </p:sp>
    </p:spTree>
    <p:extLst>
      <p:ext uri="{BB962C8B-B14F-4D97-AF65-F5344CB8AC3E}">
        <p14:creationId xmlns:p14="http://schemas.microsoft.com/office/powerpoint/2010/main" val="38353626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en-US" dirty="0"/>
              <a:t>Displaying Multidimensional Count Data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lvl="0" indent="0">
              <a:buNone/>
            </a:pPr>
            <a:r>
              <a:rPr lang="en-US" dirty="0"/>
              <a:t>Want to visualize count data stratified by categorical variables</a:t>
            </a:r>
            <a:endParaRPr dirty="0"/>
          </a:p>
          <a:p>
            <a:pPr lvl="0"/>
            <a:r>
              <a:rPr lang="en-US" dirty="0"/>
              <a:t>Limited number of options   </a:t>
            </a:r>
          </a:p>
          <a:p>
            <a:pPr lvl="0"/>
            <a:r>
              <a:rPr lang="en-US" b="1" dirty="0"/>
              <a:t>Heat map:</a:t>
            </a:r>
            <a:r>
              <a:rPr lang="en-US" dirty="0"/>
              <a:t> value of one variable against two others</a:t>
            </a:r>
          </a:p>
          <a:p>
            <a:pPr lvl="1"/>
            <a:r>
              <a:rPr lang="en-US" dirty="0"/>
              <a:t>Categorical (count) or numeric variables</a:t>
            </a:r>
          </a:p>
          <a:p>
            <a:pPr lvl="1"/>
            <a:r>
              <a:rPr lang="en-US" dirty="0"/>
              <a:t>Carefully choose color pallet, sequential or divergent</a:t>
            </a:r>
          </a:p>
          <a:p>
            <a:pPr lvl="0"/>
            <a:r>
              <a:rPr lang="en-US" b="1" dirty="0"/>
              <a:t>Mosaic plots:</a:t>
            </a:r>
            <a:r>
              <a:rPr lang="en-US" dirty="0"/>
              <a:t> display multidimensional count (categorical) data</a:t>
            </a:r>
          </a:p>
          <a:p>
            <a:pPr lvl="1"/>
            <a:r>
              <a:rPr lang="en-US" dirty="0"/>
              <a:t>Uses tile size and color to project multiple dimensions</a:t>
            </a:r>
          </a:p>
          <a:p>
            <a:pPr lvl="1"/>
            <a:r>
              <a:rPr lang="en-US" dirty="0"/>
              <a:t>2-d equivalent of a multivariate bar chart</a:t>
            </a:r>
          </a:p>
          <a:p>
            <a:pPr lvl="0"/>
            <a:r>
              <a:rPr lang="en-US" dirty="0"/>
              <a:t>Use multiple plots – Later in this </a:t>
            </a:r>
            <a:r>
              <a:rPr lang="en-US" dirty="0" err="1"/>
              <a:t>lessom</a:t>
            </a:r>
            <a:endParaRPr lang="en-US" dirty="0"/>
          </a:p>
          <a:p>
            <a:pPr lvl="0"/>
            <a:endParaRPr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0157"/>
            <a:ext cx="8229600" cy="628891"/>
          </a:xfrm>
        </p:spPr>
        <p:txBody>
          <a:bodyPr>
            <a:normAutofit/>
          </a:bodyPr>
          <a:lstStyle/>
          <a:p>
            <a:pPr marL="0" lvl="0" indent="0" algn="l">
              <a:buNone/>
            </a:pPr>
            <a:r>
              <a:rPr sz="2800" dirty="0"/>
              <a:t>Heat Map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8812" y="914642"/>
            <a:ext cx="3823664" cy="3972722"/>
          </a:xfrm>
        </p:spPr>
        <p:txBody>
          <a:bodyPr>
            <a:normAutofit fontScale="92500" lnSpcReduction="10000"/>
          </a:bodyPr>
          <a:lstStyle/>
          <a:p>
            <a:pPr marL="0" lvl="0" indent="0">
              <a:buNone/>
            </a:pPr>
            <a:r>
              <a:rPr lang="en-US" b="1" dirty="0"/>
              <a:t>Heat map</a:t>
            </a:r>
            <a:r>
              <a:rPr lang="en-US" dirty="0"/>
              <a:t> displays count density stratified by two categorical variables</a:t>
            </a:r>
          </a:p>
          <a:p>
            <a:r>
              <a:rPr lang="en-US" dirty="0"/>
              <a:t>Heat map is effective at showing qualitative relationships</a:t>
            </a:r>
          </a:p>
          <a:p>
            <a:r>
              <a:rPr lang="en-US" dirty="0"/>
              <a:t>Use of rectangular bins creates directional bias </a:t>
            </a:r>
          </a:p>
          <a:p>
            <a:r>
              <a:rPr lang="en-US" dirty="0"/>
              <a:t>Use </a:t>
            </a:r>
            <a:r>
              <a:rPr lang="en-US" b="1" dirty="0"/>
              <a:t>sequential color palette</a:t>
            </a:r>
            <a:endParaRPr lang="en-US" dirty="0"/>
          </a:p>
          <a:p>
            <a:r>
              <a:rPr lang="en-US" dirty="0"/>
              <a:t>Binning for heat map is computationally efficient  </a:t>
            </a:r>
          </a:p>
        </p:txBody>
      </p:sp>
      <p:pic>
        <p:nvPicPr>
          <p:cNvPr id="4" name="Picture 1" descr="../images/HeatMap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388568" y="470704"/>
            <a:ext cx="4717009" cy="4215595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TextBox 3"/>
          <p:cNvSpPr txBox="1"/>
          <p:nvPr/>
        </p:nvSpPr>
        <p:spPr>
          <a:xfrm>
            <a:off x="4467828" y="4598846"/>
            <a:ext cx="4621991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rPr dirty="0"/>
              <a:t>Heat map of</a:t>
            </a:r>
            <a:r>
              <a:rPr lang="en-US" dirty="0"/>
              <a:t> monthly airline passengers by year</a:t>
            </a: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Use Aesthetics to Improve Perception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dirty="0"/>
              <a:t>Use aesthetics to improve perception</a:t>
            </a:r>
          </a:p>
          <a:p>
            <a:pPr lvl="0"/>
            <a:r>
              <a:rPr dirty="0"/>
              <a:t>Take a very broad view of the term ‘aesthetic’</a:t>
            </a:r>
          </a:p>
          <a:p>
            <a:pPr lvl="0"/>
            <a:r>
              <a:rPr dirty="0"/>
              <a:t>A plot aesthetics is any property of a visualization which highlight aspects of the data relationships</a:t>
            </a:r>
          </a:p>
          <a:p>
            <a:pPr lvl="0"/>
            <a:r>
              <a:rPr dirty="0"/>
              <a:t>Aesthetics are used to project additional dimensions of complex data onto the 2-dimensional plot surface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484413-C06D-402F-7D20-FD0F6F45FF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23E8C-CEA9-CB68-1850-C99F88F7C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Mosaic Plots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B255B9-024E-5E12-2000-5E50E1E811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t>How can we display multidimensional count (categorical) data at scale?</a:t>
            </a:r>
          </a:p>
          <a:p>
            <a:pPr lvl="0"/>
            <a:r>
              <a:t>Mosaic plots displays the relative proportion of counts of a contingency table</a:t>
            </a:r>
          </a:p>
          <a:p>
            <a:pPr lvl="0"/>
            <a:r>
              <a:t>Plot area is divided and fully filled by a set of tiles</a:t>
            </a:r>
          </a:p>
          <a:p>
            <a:pPr lvl="0"/>
            <a:r>
              <a:t>The larger the count, the larger tile area</a:t>
            </a:r>
          </a:p>
        </p:txBody>
      </p:sp>
    </p:spTree>
    <p:extLst>
      <p:ext uri="{BB962C8B-B14F-4D97-AF65-F5344CB8AC3E}">
        <p14:creationId xmlns:p14="http://schemas.microsoft.com/office/powerpoint/2010/main" val="15211307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611965"/>
          </a:xfrm>
        </p:spPr>
        <p:txBody>
          <a:bodyPr>
            <a:normAutofit/>
          </a:bodyPr>
          <a:lstStyle/>
          <a:p>
            <a:pPr marL="0" lvl="0" indent="0" algn="l">
              <a:buNone/>
            </a:pPr>
            <a:r>
              <a:rPr sz="2800" dirty="0"/>
              <a:t>Mosaic Plots</a:t>
            </a:r>
          </a:p>
        </p:txBody>
      </p:sp>
      <p:pic>
        <p:nvPicPr>
          <p:cNvPr id="3" name="Picture 1" descr="../images/Mosaic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431034" y="470704"/>
            <a:ext cx="5650913" cy="4164796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3545712" y="4529445"/>
            <a:ext cx="5198962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rPr lang="en-US" dirty="0"/>
              <a:t>Mosaic </a:t>
            </a:r>
            <a:r>
              <a:rPr dirty="0"/>
              <a:t>plot of</a:t>
            </a:r>
            <a:r>
              <a:rPr lang="en-US" dirty="0"/>
              <a:t> daily bike ridership by year, quarter, work-day,</a:t>
            </a:r>
            <a:r>
              <a:rPr dirty="0"/>
              <a:t> wind </a:t>
            </a:r>
            <a:r>
              <a:rPr lang="en-US" dirty="0"/>
              <a:t>conditions and precipitation</a:t>
            </a:r>
            <a:endParaRPr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738E97B-58C2-304A-A3D9-9827308F87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8812" y="872649"/>
            <a:ext cx="2828241" cy="4164795"/>
          </a:xfrm>
        </p:spPr>
        <p:txBody>
          <a:bodyPr>
            <a:normAutofit fontScale="77500" lnSpcReduction="20000"/>
          </a:bodyPr>
          <a:lstStyle/>
          <a:p>
            <a:pPr marL="0" lvl="0" indent="0">
              <a:buNone/>
            </a:pPr>
            <a:r>
              <a:rPr lang="en-US" b="1" dirty="0"/>
              <a:t>Mosaic</a:t>
            </a:r>
            <a:r>
              <a:rPr lang="en-US" dirty="0"/>
              <a:t> plot represents counts of a variable by tile size vs. a number of categorical variables </a:t>
            </a:r>
          </a:p>
          <a:p>
            <a:r>
              <a:rPr lang="en-US" dirty="0"/>
              <a:t>Computing counts for tile size is computationally efficient  </a:t>
            </a:r>
          </a:p>
          <a:p>
            <a:r>
              <a:rPr lang="en-US" dirty="0"/>
              <a:t>Interpretation of mosaic plots can take some efforts</a:t>
            </a:r>
          </a:p>
          <a:p>
            <a:r>
              <a:rPr b="1" dirty="0"/>
              <a:t>Example:</a:t>
            </a:r>
            <a:r>
              <a:rPr dirty="0"/>
              <a:t> </a:t>
            </a:r>
            <a:r>
              <a:rPr lang="en-US" dirty="0"/>
              <a:t>Daily counts of riders vs. 5 categorical variables, a 6-dimensional projection!</a:t>
            </a:r>
            <a:endParaRPr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A539E4-E664-9BFE-CEB8-038095CC8A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67BA6-FA6F-16A9-38E3-BBB5A9F9C8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313" y="1970983"/>
            <a:ext cx="7772400" cy="1021556"/>
          </a:xfrm>
        </p:spPr>
        <p:txBody>
          <a:bodyPr/>
          <a:lstStyle/>
          <a:p>
            <a:pPr algn="ctr"/>
            <a:r>
              <a:rPr lang="en-US" cap="none" dirty="0"/>
              <a:t>Displays for Complex Data</a:t>
            </a:r>
          </a:p>
        </p:txBody>
      </p:sp>
    </p:spTree>
    <p:extLst>
      <p:ext uri="{BB962C8B-B14F-4D97-AF65-F5344CB8AC3E}">
        <p14:creationId xmlns:p14="http://schemas.microsoft.com/office/powerpoint/2010/main" val="8393195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Displays for Complex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dirty="0"/>
              <a:t>How can we understand the relationships in complex high-dimensional data with many variables?</a:t>
            </a:r>
          </a:p>
          <a:p>
            <a:pPr lvl="0"/>
            <a:r>
              <a:rPr dirty="0"/>
              <a:t>Must confront limitations for 2-dimensional projection inherent in computer graphics</a:t>
            </a:r>
          </a:p>
          <a:p>
            <a:pPr lvl="0"/>
            <a:r>
              <a:rPr dirty="0"/>
              <a:t>Need methods to scale to higher dimensions</a:t>
            </a:r>
          </a:p>
          <a:p>
            <a:pPr lvl="0"/>
            <a:r>
              <a:rPr dirty="0"/>
              <a:t>Apply combination of arrays of plots and filtering</a:t>
            </a:r>
          </a:p>
          <a:p>
            <a:pPr lvl="0"/>
            <a:r>
              <a:rPr b="1" dirty="0"/>
              <a:t>Aesthetics:</a:t>
            </a:r>
            <a:r>
              <a:rPr dirty="0"/>
              <a:t> used to increase the number of projected dimensions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Displays for Complex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lvl="0" indent="0">
              <a:buNone/>
            </a:pPr>
            <a:r>
              <a:rPr dirty="0"/>
              <a:t>How can we understand the relationships in complex high-dimensional data with many variables?</a:t>
            </a:r>
          </a:p>
          <a:p>
            <a:pPr lvl="0"/>
            <a:r>
              <a:rPr b="1" dirty="0"/>
              <a:t>Arrays of plots</a:t>
            </a:r>
            <a:r>
              <a:rPr lang="en-US" b="1" dirty="0"/>
              <a:t> and </a:t>
            </a:r>
            <a:r>
              <a:rPr b="1" dirty="0"/>
              <a:t>subsets</a:t>
            </a:r>
            <a:r>
              <a:rPr dirty="0"/>
              <a:t> show relationships in a complex data set</a:t>
            </a:r>
          </a:p>
          <a:p>
            <a:pPr lvl="0"/>
            <a:r>
              <a:rPr b="1" dirty="0"/>
              <a:t>Pairwise scatter plots:</a:t>
            </a:r>
            <a:r>
              <a:rPr dirty="0"/>
              <a:t> matrix of all pairwise combinations of variables</a:t>
            </a:r>
          </a:p>
          <a:p>
            <a:pPr lvl="1"/>
            <a:r>
              <a:rPr dirty="0"/>
              <a:t>pairwise scatter plots can be created for subsets of large and complex data sets.</a:t>
            </a:r>
          </a:p>
          <a:p>
            <a:pPr lvl="0"/>
            <a:r>
              <a:rPr b="1" dirty="0"/>
              <a:t>Faceting:</a:t>
            </a:r>
            <a:r>
              <a:rPr dirty="0"/>
              <a:t> uses values of categorical or numeric variables to plot subsets</a:t>
            </a:r>
          </a:p>
          <a:p>
            <a:pPr lvl="1"/>
            <a:r>
              <a:rPr dirty="0"/>
              <a:t>Subsets are displayed on an array of plots</a:t>
            </a:r>
          </a:p>
          <a:p>
            <a:pPr lvl="1"/>
            <a:r>
              <a:rPr dirty="0"/>
              <a:t>Typically use axes on same scale to ensure correct perception of relationships</a:t>
            </a:r>
          </a:p>
          <a:p>
            <a:pPr lvl="1"/>
            <a:r>
              <a:rPr dirty="0"/>
              <a:t>Faceting goes by several other monikers, </a:t>
            </a:r>
            <a:r>
              <a:rPr b="1" dirty="0"/>
              <a:t>conditional plotting</a:t>
            </a:r>
            <a:r>
              <a:rPr dirty="0"/>
              <a:t>, </a:t>
            </a:r>
            <a:r>
              <a:rPr b="1" dirty="0"/>
              <a:t>method of small multiples</a:t>
            </a:r>
            <a:r>
              <a:rPr dirty="0"/>
              <a:t>, </a:t>
            </a:r>
            <a:r>
              <a:rPr b="1" dirty="0"/>
              <a:t>lattice plotting</a:t>
            </a:r>
          </a:p>
          <a:p>
            <a:pPr lvl="0"/>
            <a:r>
              <a:rPr b="1" dirty="0" err="1"/>
              <a:t>Cognostics</a:t>
            </a:r>
            <a:r>
              <a:rPr b="1" dirty="0"/>
              <a:t>:</a:t>
            </a:r>
            <a:r>
              <a:rPr dirty="0"/>
              <a:t> sort large number of variables to find important relationships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en-US" dirty="0"/>
              <a:t>Displays for Complex Data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dirty="0"/>
              <a:t>Sometimes a </a:t>
            </a:r>
            <a:r>
              <a:rPr b="1" dirty="0"/>
              <a:t>creative alternative</a:t>
            </a:r>
            <a:r>
              <a:rPr dirty="0"/>
              <a:t> is best</a:t>
            </a:r>
          </a:p>
          <a:p>
            <a:pPr lvl="0"/>
            <a:r>
              <a:rPr dirty="0"/>
              <a:t>Often situation specific; many possibilities</a:t>
            </a:r>
          </a:p>
          <a:p>
            <a:pPr lvl="0"/>
            <a:r>
              <a:rPr dirty="0"/>
              <a:t>Finding a good </a:t>
            </a:r>
            <a:r>
              <a:rPr lang="en-US" dirty="0"/>
              <a:t>display for a specific purpose</a:t>
            </a:r>
            <a:r>
              <a:rPr dirty="0"/>
              <a:t> can require significant creativity!</a:t>
            </a:r>
          </a:p>
          <a:p>
            <a:pPr lvl="0"/>
            <a:r>
              <a:rPr dirty="0"/>
              <a:t>Example, choropleth for multi-dimensional geographic data</a:t>
            </a:r>
          </a:p>
          <a:p>
            <a:pPr lvl="0"/>
            <a:r>
              <a:rPr dirty="0"/>
              <a:t>Example, time series of box plots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6"/>
            <a:ext cx="8540186" cy="505127"/>
          </a:xfrm>
        </p:spPr>
        <p:txBody>
          <a:bodyPr>
            <a:noAutofit/>
          </a:bodyPr>
          <a:lstStyle/>
          <a:p>
            <a:pPr marL="0" lvl="0" indent="0">
              <a:buNone/>
            </a:pPr>
            <a:r>
              <a:rPr sz="2800" dirty="0"/>
              <a:t>Time Series of Box Plots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925975"/>
            <a:ext cx="4114799" cy="4070429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en-US" sz="2000" dirty="0"/>
              <a:t>Task specific visualizations can illuminate aspects in specific domains  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sz="2000" b="1" dirty="0"/>
              <a:t>Example:</a:t>
            </a:r>
            <a:r>
              <a:rPr sz="2000" dirty="0"/>
              <a:t> Time ordered box plots of quarterly </a:t>
            </a:r>
            <a:r>
              <a:rPr lang="en-US" sz="2000" dirty="0"/>
              <a:t>count of sales prices of homes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000" dirty="0"/>
              <a:t>Notice the changes of distribution of the variable with time   </a:t>
            </a:r>
            <a:endParaRPr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CCA786-A14C-F0E2-88AD-B788F75112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5342" y="898967"/>
            <a:ext cx="4302546" cy="4181885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D686D2-2FB2-FF76-8B6D-F0FD2D3870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162D6-3161-C9C3-B97E-FF6CB1A242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313" y="1970983"/>
            <a:ext cx="7772400" cy="1021556"/>
          </a:xfrm>
        </p:spPr>
        <p:txBody>
          <a:bodyPr/>
          <a:lstStyle/>
          <a:p>
            <a:pPr algn="ctr"/>
            <a:r>
              <a:rPr lang="en-US" cap="none" dirty="0"/>
              <a:t>Using Multi-Axis Plots for Complex Data</a:t>
            </a:r>
          </a:p>
        </p:txBody>
      </p:sp>
    </p:spTree>
    <p:extLst>
      <p:ext uri="{BB962C8B-B14F-4D97-AF65-F5344CB8AC3E}">
        <p14:creationId xmlns:p14="http://schemas.microsoft.com/office/powerpoint/2010/main" val="263837325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Arrays of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t>Display multiple plot views in an array or grid</a:t>
            </a:r>
          </a:p>
          <a:p>
            <a:pPr lvl="0"/>
            <a:r>
              <a:t>Create an array of plots which project multiple related views of data relationships</a:t>
            </a:r>
          </a:p>
          <a:p>
            <a:pPr lvl="1"/>
            <a:r>
              <a:t>Organize axes to give multidimensional view</a:t>
            </a:r>
          </a:p>
          <a:p>
            <a:pPr lvl="0"/>
            <a:r>
              <a:t>Example, scatterplot with kde plots on the margins</a:t>
            </a:r>
          </a:p>
          <a:p>
            <a:pPr lvl="1"/>
            <a:r>
              <a:t>Supported by Seaborn jointplot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Scatter Plot Matrix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lvl="0" indent="0">
              <a:buNone/>
            </a:pPr>
            <a:r>
              <a:rPr dirty="0"/>
              <a:t>Scatter plot matrix used to investigate relationships between </a:t>
            </a:r>
            <a:r>
              <a:rPr lang="en-US" dirty="0"/>
              <a:t>several </a:t>
            </a:r>
            <a:r>
              <a:rPr dirty="0"/>
              <a:t>variables</a:t>
            </a:r>
          </a:p>
          <a:p>
            <a:pPr lvl="0"/>
            <a:r>
              <a:rPr dirty="0"/>
              <a:t>Key idea: Display</a:t>
            </a:r>
            <a:r>
              <a:rPr lang="en-US" dirty="0"/>
              <a:t> </a:t>
            </a:r>
            <a:r>
              <a:rPr dirty="0"/>
              <a:t>scatter plots of each variable versus all other variables</a:t>
            </a:r>
          </a:p>
          <a:p>
            <a:pPr lvl="1"/>
            <a:r>
              <a:rPr dirty="0"/>
              <a:t>Primarily EDA tool</a:t>
            </a:r>
          </a:p>
          <a:p>
            <a:pPr lvl="1"/>
            <a:r>
              <a:rPr dirty="0"/>
              <a:t>Conveys lots of information - requires study!</a:t>
            </a:r>
          </a:p>
          <a:p>
            <a:pPr lvl="0"/>
            <a:r>
              <a:rPr dirty="0"/>
              <a:t>Each pairwise relationship is displayed twice</a:t>
            </a:r>
          </a:p>
          <a:p>
            <a:pPr lvl="1"/>
            <a:r>
              <a:rPr dirty="0"/>
              <a:t>Two possible orientations</a:t>
            </a:r>
          </a:p>
          <a:p>
            <a:pPr lvl="1"/>
            <a:r>
              <a:rPr dirty="0"/>
              <a:t>Or two different plot types</a:t>
            </a:r>
          </a:p>
          <a:p>
            <a:pPr lvl="0"/>
            <a:r>
              <a:rPr dirty="0"/>
              <a:t>Can place histograms and KDE plots on diagonal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Regression 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680507"/>
          </a:xfrm>
        </p:spPr>
        <p:txBody>
          <a:bodyPr>
            <a:normAutofit fontScale="92500" lnSpcReduction="10000"/>
          </a:bodyPr>
          <a:lstStyle/>
          <a:p>
            <a:pPr marL="0" lvl="0" indent="0">
              <a:buNone/>
            </a:pPr>
            <a:r>
              <a:rPr dirty="0"/>
              <a:t>Regression lines draw viewers attention</a:t>
            </a:r>
          </a:p>
          <a:p>
            <a:pPr lvl="0"/>
            <a:r>
              <a:rPr dirty="0"/>
              <a:t>Typically use a nonlinear regression line</a:t>
            </a:r>
          </a:p>
          <a:p>
            <a:pPr lvl="1"/>
            <a:r>
              <a:rPr dirty="0"/>
              <a:t>Polynomial</a:t>
            </a:r>
          </a:p>
          <a:p>
            <a:pPr lvl="1"/>
            <a:r>
              <a:rPr dirty="0"/>
              <a:t>Splines - piece wise model</a:t>
            </a:r>
          </a:p>
          <a:p>
            <a:pPr lvl="1"/>
            <a:r>
              <a:rPr dirty="0" err="1"/>
              <a:t>Lowess</a:t>
            </a:r>
            <a:r>
              <a:rPr dirty="0"/>
              <a:t> - local nonlinear regression</a:t>
            </a:r>
          </a:p>
          <a:p>
            <a:pPr lvl="0"/>
            <a:r>
              <a:rPr dirty="0"/>
              <a:t>Bootstrap confidence intervals show range of probable trends</a:t>
            </a:r>
          </a:p>
          <a:p>
            <a:pPr lvl="1"/>
            <a:r>
              <a:rPr dirty="0"/>
              <a:t>More o</a:t>
            </a:r>
            <a:r>
              <a:rPr lang="en-US" dirty="0"/>
              <a:t>n</a:t>
            </a:r>
            <a:r>
              <a:rPr dirty="0"/>
              <a:t> bootstrap resampling later</a:t>
            </a:r>
          </a:p>
          <a:p>
            <a:pPr lvl="0"/>
            <a:r>
              <a:rPr dirty="0"/>
              <a:t>Ideally want strait line relationship</a:t>
            </a:r>
          </a:p>
          <a:p>
            <a:pPr lvl="1"/>
            <a:r>
              <a:rPr dirty="0"/>
              <a:t>Nonlinear relationships often arise from non-Normal distributions</a:t>
            </a:r>
          </a:p>
          <a:p>
            <a:pPr lvl="1"/>
            <a:r>
              <a:rPr dirty="0"/>
              <a:t>Linear relationship is more intuitive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Scatter Plot Matrix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dirty="0"/>
              <a:t>Scatter plot matrix create two dimensional array of plots of variable pair</a:t>
            </a:r>
            <a:r>
              <a:rPr lang="en-US" dirty="0"/>
              <a:t>s</a:t>
            </a:r>
          </a:p>
          <a:p>
            <a:r>
              <a:rPr dirty="0"/>
              <a:t>Upper triangular plots: Scatter plots with regression line</a:t>
            </a:r>
            <a:r>
              <a:rPr lang="en-US" dirty="0"/>
              <a:t>s</a:t>
            </a:r>
          </a:p>
          <a:p>
            <a:r>
              <a:rPr dirty="0"/>
              <a:t>Lower triangular plots: </a:t>
            </a:r>
            <a:r>
              <a:rPr dirty="0" err="1"/>
              <a:t>Hexbin</a:t>
            </a:r>
            <a:r>
              <a:rPr dirty="0"/>
              <a:t> plots of density</a:t>
            </a:r>
            <a:endParaRPr lang="en-US" dirty="0"/>
          </a:p>
          <a:p>
            <a:r>
              <a:rPr dirty="0"/>
              <a:t>Diagonal plots: Histograms of variables</a:t>
            </a:r>
          </a:p>
          <a:p>
            <a:pPr lvl="0" indent="0">
              <a:buNone/>
            </a:pPr>
            <a:r>
              <a:rPr dirty="0">
                <a:latin typeface="Courier"/>
              </a:rPr>
              <a:t>g </a:t>
            </a:r>
            <a:r>
              <a:rPr dirty="0">
                <a:solidFill>
                  <a:srgbClr val="666666"/>
                </a:solidFill>
                <a:latin typeface="Courier"/>
              </a:rPr>
              <a:t>=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sns.PairGrid</a:t>
            </a:r>
            <a:r>
              <a:rPr dirty="0">
                <a:latin typeface="Courier"/>
              </a:rPr>
              <a:t>(</a:t>
            </a:r>
            <a:r>
              <a:rPr dirty="0" err="1">
                <a:latin typeface="Courier"/>
              </a:rPr>
              <a:t>diabetes.drop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70A0"/>
                </a:solidFill>
                <a:latin typeface="Courier"/>
              </a:rPr>
              <a:t>'Sex'</a:t>
            </a:r>
            <a:r>
              <a:rPr dirty="0">
                <a:latin typeface="Courier"/>
              </a:rPr>
              <a:t>, axis</a:t>
            </a:r>
            <a:r>
              <a:rPr dirty="0">
                <a:solidFill>
                  <a:srgbClr val="666666"/>
                </a:solidFill>
                <a:latin typeface="Courier"/>
              </a:rPr>
              <a:t>=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latin typeface="Courier"/>
              </a:rPr>
              <a:t>), hue</a:t>
            </a:r>
            <a:r>
              <a:rPr dirty="0">
                <a:solidFill>
                  <a:srgbClr val="666666"/>
                </a:solidFill>
                <a:latin typeface="Courier"/>
              </a:rPr>
              <a:t>=</a:t>
            </a:r>
            <a:r>
              <a:rPr dirty="0">
                <a:solidFill>
                  <a:srgbClr val="4070A0"/>
                </a:solidFill>
                <a:latin typeface="Courier"/>
              </a:rPr>
              <a:t>'</a:t>
            </a:r>
            <a:r>
              <a:rPr dirty="0" err="1">
                <a:solidFill>
                  <a:srgbClr val="4070A0"/>
                </a:solidFill>
                <a:latin typeface="Courier"/>
              </a:rPr>
              <a:t>sex_categorical</a:t>
            </a:r>
            <a:r>
              <a:rPr dirty="0">
                <a:solidFill>
                  <a:srgbClr val="4070A0"/>
                </a:solidFill>
                <a:latin typeface="Courier"/>
              </a:rPr>
              <a:t>'</a:t>
            </a:r>
            <a:r>
              <a:rPr dirty="0">
                <a:latin typeface="Courier"/>
              </a:rPr>
              <a:t>, palette</a:t>
            </a:r>
            <a:r>
              <a:rPr dirty="0">
                <a:solidFill>
                  <a:srgbClr val="666666"/>
                </a:solidFill>
                <a:latin typeface="Courier"/>
              </a:rPr>
              <a:t>=</a:t>
            </a:r>
            <a:r>
              <a:rPr dirty="0">
                <a:solidFill>
                  <a:srgbClr val="4070A0"/>
                </a:solidFill>
                <a:latin typeface="Courier"/>
              </a:rPr>
              <a:t>"Set2"</a:t>
            </a:r>
            <a:r>
              <a:rPr dirty="0">
                <a:latin typeface="Courier"/>
              </a:rPr>
              <a:t>, height</a:t>
            </a:r>
            <a:r>
              <a:rPr dirty="0">
                <a:solidFill>
                  <a:srgbClr val="666666"/>
                </a:solidFill>
                <a:latin typeface="Courier"/>
              </a:rPr>
              <a:t>=</a:t>
            </a:r>
            <a:r>
              <a:rPr dirty="0">
                <a:solidFill>
                  <a:srgbClr val="40A070"/>
                </a:solidFill>
                <a:latin typeface="Courier"/>
              </a:rPr>
              <a:t>1.5</a:t>
            </a:r>
            <a:r>
              <a:rPr dirty="0">
                <a:latin typeface="Courier"/>
              </a:rPr>
              <a:t>)</a:t>
            </a:r>
            <a:br>
              <a:rPr dirty="0"/>
            </a:br>
            <a:r>
              <a:rPr dirty="0" err="1">
                <a:latin typeface="Courier"/>
              </a:rPr>
              <a:t>g.map_upper</a:t>
            </a:r>
            <a:r>
              <a:rPr dirty="0">
                <a:latin typeface="Courier"/>
              </a:rPr>
              <a:t>(</a:t>
            </a:r>
            <a:r>
              <a:rPr dirty="0" err="1">
                <a:latin typeface="Courier"/>
              </a:rPr>
              <a:t>sns.regplot</a:t>
            </a:r>
            <a:r>
              <a:rPr dirty="0">
                <a:latin typeface="Courier"/>
              </a:rPr>
              <a:t>, order</a:t>
            </a:r>
            <a:r>
              <a:rPr dirty="0">
                <a:solidFill>
                  <a:srgbClr val="666666"/>
                </a:solidFill>
                <a:latin typeface="Courier"/>
              </a:rPr>
              <a:t>=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latin typeface="Courier"/>
              </a:rPr>
              <a:t>, truncate</a:t>
            </a:r>
            <a:r>
              <a:rPr dirty="0">
                <a:solidFill>
                  <a:srgbClr val="666666"/>
                </a:solidFill>
                <a:latin typeface="Courier"/>
              </a:rPr>
              <a:t>=</a:t>
            </a:r>
            <a:r>
              <a:rPr dirty="0">
                <a:solidFill>
                  <a:srgbClr val="19177C"/>
                </a:solidFill>
                <a:latin typeface="Courier"/>
              </a:rPr>
              <a:t>True</a:t>
            </a:r>
            <a:r>
              <a:rPr dirty="0">
                <a:latin typeface="Courier"/>
              </a:rPr>
              <a:t>, </a:t>
            </a:r>
            <a:r>
              <a:rPr dirty="0" err="1">
                <a:latin typeface="Courier"/>
              </a:rPr>
              <a:t>scatter_kws</a:t>
            </a:r>
            <a:r>
              <a:rPr dirty="0">
                <a:solidFill>
                  <a:srgbClr val="666666"/>
                </a:solidFill>
                <a:latin typeface="Courier"/>
              </a:rPr>
              <a:t>=</a:t>
            </a:r>
            <a:r>
              <a:rPr dirty="0">
                <a:latin typeface="Courier"/>
              </a:rPr>
              <a:t>{</a:t>
            </a:r>
            <a:r>
              <a:rPr dirty="0">
                <a:solidFill>
                  <a:srgbClr val="4070A0"/>
                </a:solidFill>
                <a:latin typeface="Courier"/>
              </a:rPr>
              <a:t>'s'</a:t>
            </a:r>
            <a:r>
              <a:rPr dirty="0">
                <a:latin typeface="Courier"/>
              </a:rPr>
              <a:t>:</a:t>
            </a:r>
            <a:r>
              <a:rPr dirty="0">
                <a:solidFill>
                  <a:srgbClr val="40A070"/>
                </a:solidFill>
                <a:latin typeface="Courier"/>
              </a:rPr>
              <a:t>0.5</a:t>
            </a:r>
            <a:r>
              <a:rPr dirty="0">
                <a:latin typeface="Courier"/>
              </a:rPr>
              <a:t>})</a:t>
            </a:r>
            <a:r>
              <a:rPr lang="en-US" dirty="0">
                <a:latin typeface="Courier"/>
              </a:rPr>
              <a:t>;</a:t>
            </a:r>
            <a:br>
              <a:rPr dirty="0"/>
            </a:br>
            <a:r>
              <a:rPr dirty="0" err="1">
                <a:latin typeface="Courier"/>
              </a:rPr>
              <a:t>g.map_lower</a:t>
            </a:r>
            <a:r>
              <a:rPr dirty="0">
                <a:latin typeface="Courier"/>
              </a:rPr>
              <a:t>(</a:t>
            </a:r>
            <a:r>
              <a:rPr dirty="0" err="1">
                <a:latin typeface="Courier"/>
              </a:rPr>
              <a:t>plt.hexbin</a:t>
            </a:r>
            <a:r>
              <a:rPr dirty="0">
                <a:latin typeface="Courier"/>
              </a:rPr>
              <a:t>, alpha</a:t>
            </a:r>
            <a:r>
              <a:rPr dirty="0">
                <a:solidFill>
                  <a:srgbClr val="666666"/>
                </a:solidFill>
                <a:latin typeface="Courier"/>
              </a:rPr>
              <a:t>=</a:t>
            </a:r>
            <a:r>
              <a:rPr dirty="0">
                <a:solidFill>
                  <a:srgbClr val="40A070"/>
                </a:solidFill>
                <a:latin typeface="Courier"/>
              </a:rPr>
              <a:t>0.5</a:t>
            </a:r>
            <a:r>
              <a:rPr dirty="0">
                <a:latin typeface="Courier"/>
              </a:rPr>
              <a:t>, </a:t>
            </a:r>
            <a:r>
              <a:rPr dirty="0" err="1">
                <a:latin typeface="Courier"/>
              </a:rPr>
              <a:t>cmap</a:t>
            </a:r>
            <a:r>
              <a:rPr dirty="0">
                <a:solidFill>
                  <a:srgbClr val="666666"/>
                </a:solidFill>
                <a:latin typeface="Courier"/>
              </a:rPr>
              <a:t>=</a:t>
            </a:r>
            <a:r>
              <a:rPr dirty="0">
                <a:solidFill>
                  <a:srgbClr val="4070A0"/>
                </a:solidFill>
                <a:latin typeface="Courier"/>
              </a:rPr>
              <a:t>'Blues'</a:t>
            </a:r>
            <a:r>
              <a:rPr dirty="0">
                <a:latin typeface="Courier"/>
              </a:rPr>
              <a:t>, </a:t>
            </a:r>
            <a:r>
              <a:rPr dirty="0" err="1">
                <a:latin typeface="Courier"/>
              </a:rPr>
              <a:t>gridsize</a:t>
            </a:r>
            <a:r>
              <a:rPr dirty="0">
                <a:solidFill>
                  <a:srgbClr val="666666"/>
                </a:solidFill>
                <a:latin typeface="Courier"/>
              </a:rPr>
              <a:t>=</a:t>
            </a:r>
            <a:r>
              <a:rPr dirty="0">
                <a:solidFill>
                  <a:srgbClr val="40A070"/>
                </a:solidFill>
                <a:latin typeface="Courier"/>
              </a:rPr>
              <a:t>15</a:t>
            </a:r>
            <a:r>
              <a:rPr dirty="0">
                <a:latin typeface="Courier"/>
              </a:rPr>
              <a:t>, </a:t>
            </a:r>
            <a:r>
              <a:rPr dirty="0" err="1">
                <a:latin typeface="Courier"/>
              </a:rPr>
              <a:t>linewi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dths</a:t>
            </a:r>
            <a:r>
              <a:rPr dirty="0">
                <a:solidFill>
                  <a:srgbClr val="666666"/>
                </a:solidFill>
                <a:latin typeface="Courier"/>
              </a:rPr>
              <a:t>=</a:t>
            </a:r>
            <a:r>
              <a:rPr dirty="0">
                <a:solidFill>
                  <a:srgbClr val="40A070"/>
                </a:solidFill>
                <a:latin typeface="Courier"/>
              </a:rPr>
              <a:t>0</a:t>
            </a:r>
            <a:r>
              <a:rPr lang="en-US" dirty="0">
                <a:solidFill>
                  <a:srgbClr val="40A070"/>
                </a:solidFill>
                <a:latin typeface="Courier"/>
              </a:rPr>
              <a:t>)</a:t>
            </a:r>
            <a:r>
              <a:rPr lang="en-US" dirty="0">
                <a:latin typeface="Courier"/>
              </a:rPr>
              <a:t>;</a:t>
            </a:r>
            <a:br>
              <a:rPr dirty="0"/>
            </a:br>
            <a:r>
              <a:rPr dirty="0" err="1">
                <a:latin typeface="Courier"/>
              </a:rPr>
              <a:t>g.map_diag</a:t>
            </a:r>
            <a:r>
              <a:rPr dirty="0">
                <a:latin typeface="Courier"/>
              </a:rPr>
              <a:t>(</a:t>
            </a:r>
            <a:r>
              <a:rPr dirty="0" err="1">
                <a:latin typeface="Courier"/>
              </a:rPr>
              <a:t>plt.hist</a:t>
            </a:r>
            <a:r>
              <a:rPr dirty="0">
                <a:latin typeface="Courier"/>
              </a:rPr>
              <a:t>, </a:t>
            </a:r>
            <a:r>
              <a:rPr dirty="0" err="1">
                <a:latin typeface="Courier"/>
              </a:rPr>
              <a:t>histtype</a:t>
            </a:r>
            <a:r>
              <a:rPr dirty="0">
                <a:solidFill>
                  <a:srgbClr val="666666"/>
                </a:solidFill>
                <a:latin typeface="Courier"/>
              </a:rPr>
              <a:t>=</a:t>
            </a:r>
            <a:r>
              <a:rPr dirty="0">
                <a:solidFill>
                  <a:srgbClr val="4070A0"/>
                </a:solidFill>
                <a:latin typeface="Courier"/>
              </a:rPr>
              <a:t>"</a:t>
            </a:r>
            <a:r>
              <a:rPr dirty="0" err="1">
                <a:solidFill>
                  <a:srgbClr val="4070A0"/>
                </a:solidFill>
                <a:latin typeface="Courier"/>
              </a:rPr>
              <a:t>step"</a:t>
            </a:r>
            <a:r>
              <a:rPr dirty="0" err="1">
                <a:latin typeface="Courier"/>
              </a:rPr>
              <a:t>,linewidth</a:t>
            </a:r>
            <a:r>
              <a:rPr dirty="0">
                <a:solidFill>
                  <a:srgbClr val="666666"/>
                </a:solidFill>
                <a:latin typeface="Courier"/>
              </a:rPr>
              <a:t>=</a:t>
            </a:r>
            <a:r>
              <a:rPr>
                <a:solidFill>
                  <a:srgbClr val="40A070"/>
                </a:solidFill>
                <a:latin typeface="Courier"/>
              </a:rPr>
              <a:t>1</a:t>
            </a:r>
            <a:r>
              <a:rPr>
                <a:latin typeface="Courier"/>
              </a:rPr>
              <a:t>)</a:t>
            </a:r>
            <a:r>
              <a:rPr lang="en-US">
                <a:latin typeface="Courier"/>
              </a:rPr>
              <a:t>;</a:t>
            </a:r>
            <a:br>
              <a:rPr dirty="0"/>
            </a:br>
            <a:r>
              <a:rPr dirty="0" err="1">
                <a:latin typeface="Courier"/>
              </a:rPr>
              <a:t>plt.show</a:t>
            </a:r>
            <a:r>
              <a:rPr dirty="0">
                <a:latin typeface="Courier"/>
              </a:rPr>
              <a:t>()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565667"/>
          </a:xfrm>
        </p:spPr>
        <p:txBody>
          <a:bodyPr>
            <a:normAutofit/>
          </a:bodyPr>
          <a:lstStyle/>
          <a:p>
            <a:pPr marL="0" lvl="0" indent="0" algn="l">
              <a:buNone/>
            </a:pPr>
            <a:r>
              <a:rPr sz="2800" dirty="0"/>
              <a:t>Scatter Plot Matrix</a:t>
            </a:r>
          </a:p>
        </p:txBody>
      </p:sp>
      <p:pic>
        <p:nvPicPr>
          <p:cNvPr id="3" name="Picture 1" descr="../images/ScatterplotMatrix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0" y="48240"/>
            <a:ext cx="4502392" cy="4522314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4649165" y="4610904"/>
            <a:ext cx="4494835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rPr dirty="0"/>
              <a:t>Scatterplot matrix with different plot types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EE2AC1BA-81F4-D641-0051-0B0E0BC0017E}"/>
              </a:ext>
            </a:extLst>
          </p:cNvPr>
          <p:cNvSpPr txBox="1">
            <a:spLocks/>
          </p:cNvSpPr>
          <p:nvPr/>
        </p:nvSpPr>
        <p:spPr>
          <a:xfrm>
            <a:off x="457201" y="875819"/>
            <a:ext cx="4114799" cy="4120586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3429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34290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287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34290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14500" indent="-34290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574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003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432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861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000" dirty="0"/>
              <a:t>Scatter plot matrices can provide a great deal of information on the relationship of multiple variables  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Scatter plot matrices are effective for comparing a small number of variables, or sets of small number of variables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/>
              <a:t>Example:</a:t>
            </a:r>
            <a:r>
              <a:rPr lang="en-US" sz="2000" dirty="0"/>
              <a:t> Using different plot types provides different views of relationships between variables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700" dirty="0"/>
              <a:t>Regression scatter plot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700" dirty="0" err="1"/>
              <a:t>Hexbin</a:t>
            </a:r>
            <a:r>
              <a:rPr lang="en-US" sz="1700" dirty="0"/>
              <a:t> plot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700" dirty="0"/>
              <a:t>KDE plot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665980"/>
          </a:xfrm>
        </p:spPr>
        <p:txBody>
          <a:bodyPr>
            <a:normAutofit/>
          </a:bodyPr>
          <a:lstStyle/>
          <a:p>
            <a:pPr marL="0" lvl="0" indent="0" algn="l">
              <a:buNone/>
            </a:pPr>
            <a:r>
              <a:rPr sz="2800" dirty="0"/>
              <a:t>Facet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lvl="0" indent="0">
              <a:buNone/>
            </a:pPr>
            <a:r>
              <a:rPr b="1" dirty="0"/>
              <a:t>Facet plots</a:t>
            </a:r>
            <a:r>
              <a:rPr dirty="0"/>
              <a:t> revolutionized statistical graphics starting about 30 years ago</a:t>
            </a:r>
          </a:p>
          <a:p>
            <a:pPr lvl="0"/>
            <a:r>
              <a:rPr dirty="0"/>
              <a:t>Facet plots extend the number of dimensions projected onto 2-d plot surface</a:t>
            </a:r>
          </a:p>
          <a:p>
            <a:pPr lvl="0"/>
            <a:r>
              <a:rPr dirty="0"/>
              <a:t>Key idea: Create </a:t>
            </a:r>
            <a:r>
              <a:rPr b="1" dirty="0"/>
              <a:t>array of plots of subsets </a:t>
            </a:r>
            <a:r>
              <a:rPr dirty="0"/>
              <a:t>of the data</a:t>
            </a:r>
          </a:p>
          <a:p>
            <a:pPr lvl="1"/>
            <a:r>
              <a:rPr lang="en-US" dirty="0"/>
              <a:t>Uses </a:t>
            </a:r>
            <a:r>
              <a:rPr dirty="0"/>
              <a:t>a </a:t>
            </a:r>
            <a:r>
              <a:rPr b="1" dirty="0"/>
              <a:t>group-by operation </a:t>
            </a:r>
            <a:r>
              <a:rPr dirty="0"/>
              <a:t>on </a:t>
            </a:r>
            <a:r>
              <a:rPr lang="en-US" dirty="0"/>
              <a:t>conditioning</a:t>
            </a:r>
            <a:r>
              <a:rPr dirty="0"/>
              <a:t> variables</a:t>
            </a:r>
          </a:p>
          <a:p>
            <a:pPr lvl="1"/>
            <a:r>
              <a:rPr dirty="0"/>
              <a:t>Lay out grid of plots on </a:t>
            </a:r>
            <a:r>
              <a:rPr b="1" dirty="0"/>
              <a:t>axes with same scale</a:t>
            </a:r>
            <a:r>
              <a:rPr lang="en-US" b="1" dirty="0"/>
              <a:t>s</a:t>
            </a:r>
            <a:endParaRPr dirty="0"/>
          </a:p>
          <a:p>
            <a:pPr lvl="1"/>
            <a:r>
              <a:rPr dirty="0"/>
              <a:t>Organize by row and column </a:t>
            </a:r>
            <a:r>
              <a:rPr lang="en-US" dirty="0"/>
              <a:t>conditioning</a:t>
            </a:r>
            <a:r>
              <a:rPr dirty="0"/>
              <a:t> variables</a:t>
            </a:r>
          </a:p>
          <a:p>
            <a:pPr lvl="1"/>
            <a:r>
              <a:rPr dirty="0"/>
              <a:t>Display same plot type for each </a:t>
            </a:r>
            <a:r>
              <a:rPr lang="en-US" dirty="0"/>
              <a:t>sub</a:t>
            </a:r>
            <a:r>
              <a:rPr dirty="0"/>
              <a:t>group</a:t>
            </a:r>
          </a:p>
          <a:p>
            <a:pPr lvl="1"/>
            <a:r>
              <a:rPr dirty="0"/>
              <a:t>Can add specific aesthetics, etc.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0" lvl="0" indent="0" algn="l">
              <a:buNone/>
            </a:pPr>
            <a:r>
              <a:rPr sz="2800" dirty="0"/>
              <a:t>Facet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dirty="0"/>
              <a:t>Like many good ideas facet plotting was invented several times</a:t>
            </a:r>
          </a:p>
          <a:p>
            <a:pPr lvl="0"/>
            <a:r>
              <a:rPr dirty="0"/>
              <a:t>Multiple contemporaneous inventors and names</a:t>
            </a:r>
          </a:p>
          <a:p>
            <a:pPr lvl="1"/>
            <a:r>
              <a:rPr dirty="0"/>
              <a:t>Tufte, 1990, introduced </a:t>
            </a:r>
            <a:r>
              <a:rPr b="1" dirty="0"/>
              <a:t>method of small multiples</a:t>
            </a:r>
            <a:endParaRPr dirty="0"/>
          </a:p>
          <a:p>
            <a:pPr lvl="1"/>
            <a:r>
              <a:rPr dirty="0"/>
              <a:t>Cleveland, 1992, introduced </a:t>
            </a:r>
            <a:r>
              <a:rPr b="1" dirty="0"/>
              <a:t>trellis plotting</a:t>
            </a:r>
            <a:endParaRPr dirty="0"/>
          </a:p>
          <a:p>
            <a:pPr lvl="1"/>
            <a:r>
              <a:rPr dirty="0"/>
              <a:t>Also known as </a:t>
            </a:r>
            <a:r>
              <a:rPr b="1" dirty="0"/>
              <a:t>conditioned plots</a:t>
            </a:r>
          </a:p>
          <a:p>
            <a:pPr lvl="0"/>
            <a:r>
              <a:rPr dirty="0"/>
              <a:t>Nowadays, most packages use term </a:t>
            </a:r>
            <a:r>
              <a:rPr b="1" dirty="0"/>
              <a:t>facet plot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Facet Plot with wind speed by Month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587910"/>
          </a:xfrm>
        </p:spPr>
        <p:txBody>
          <a:bodyPr>
            <a:normAutofit lnSpcReduction="10000"/>
          </a:bodyPr>
          <a:lstStyle/>
          <a:p>
            <a:pPr marL="0" lvl="0" indent="0">
              <a:buNone/>
            </a:pPr>
            <a:r>
              <a:rPr dirty="0"/>
              <a:t>Facet plot projected on a grid</a:t>
            </a:r>
          </a:p>
          <a:p>
            <a:pPr lvl="0"/>
            <a:r>
              <a:rPr dirty="0"/>
              <a:t>Grid defined by variable values for row and column</a:t>
            </a:r>
          </a:p>
          <a:p>
            <a:pPr lvl="0"/>
            <a:r>
              <a:rPr dirty="0"/>
              <a:t>Can tile or shingle numeric variables for grid</a:t>
            </a:r>
          </a:p>
          <a:p>
            <a:pPr lvl="1"/>
            <a:r>
              <a:rPr dirty="0"/>
              <a:t>Tile categorical variables</a:t>
            </a:r>
          </a:p>
          <a:p>
            <a:pPr lvl="1"/>
            <a:r>
              <a:rPr dirty="0"/>
              <a:t>Overlap shingles of numeric variables</a:t>
            </a:r>
          </a:p>
          <a:p>
            <a:pPr lvl="0"/>
            <a:r>
              <a:rPr dirty="0"/>
              <a:t>Can create variables by combinations of other variables</a:t>
            </a:r>
          </a:p>
          <a:p>
            <a:pPr lvl="0"/>
            <a:r>
              <a:rPr b="1" dirty="0"/>
              <a:t>Example:</a:t>
            </a:r>
            <a:r>
              <a:rPr dirty="0"/>
              <a:t> Histogram of wind speed conditioned on month</a:t>
            </a:r>
          </a:p>
          <a:p>
            <a:pPr lvl="1"/>
            <a:r>
              <a:rPr dirty="0"/>
              <a:t>Plot grid has month in columns</a:t>
            </a:r>
          </a:p>
          <a:p>
            <a:pPr lvl="1"/>
            <a:r>
              <a:rPr dirty="0"/>
              <a:t>Histogram of windspeed is created for each monthly subset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508000"/>
          </a:xfrm>
        </p:spPr>
        <p:txBody>
          <a:bodyPr>
            <a:normAutofit fontScale="90000"/>
          </a:bodyPr>
          <a:lstStyle/>
          <a:p>
            <a:pPr marL="0" lvl="0" indent="0" algn="l">
              <a:buNone/>
            </a:pPr>
            <a:r>
              <a:rPr sz="2800" dirty="0"/>
              <a:t>Facet Plot</a:t>
            </a:r>
          </a:p>
        </p:txBody>
      </p:sp>
      <p:pic>
        <p:nvPicPr>
          <p:cNvPr id="3" name="Picture 1" descr="../images/facet_hist_monthly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907500" y="713979"/>
            <a:ext cx="5102748" cy="3810276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4419600" y="4558335"/>
            <a:ext cx="4674243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rPr dirty="0"/>
              <a:t>Facet plot of wind by month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BE228CE5-AA31-D5AE-5494-7A4EA30EF251}"/>
              </a:ext>
            </a:extLst>
          </p:cNvPr>
          <p:cNvSpPr txBox="1">
            <a:spLocks/>
          </p:cNvSpPr>
          <p:nvPr/>
        </p:nvSpPr>
        <p:spPr>
          <a:xfrm>
            <a:off x="457202" y="875819"/>
            <a:ext cx="3281422" cy="4024130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34290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287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34290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14500" indent="-34290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574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003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432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861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000" dirty="0"/>
              <a:t>Facet plots are displayed by each division (facet) of the data by other variables 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Faceting can be performed on one or several variables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Axis scales are identical for each plot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/>
              <a:t>Example:</a:t>
            </a:r>
            <a:r>
              <a:rPr lang="en-US" sz="2000" dirty="0"/>
              <a:t> Histogram of wind speed variable faceted by month 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t>Facet Plot of Hourly Counts by Weather and Season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2140527" cy="3799954"/>
          </a:xfrm>
        </p:spPr>
        <p:txBody>
          <a:bodyPr>
            <a:normAutofit fontScale="92500" lnSpcReduction="20000"/>
          </a:bodyPr>
          <a:lstStyle/>
          <a:p>
            <a:pPr marL="0" lvl="0" indent="0">
              <a:buNone/>
            </a:pPr>
            <a:r>
              <a:rPr b="1" dirty="0"/>
              <a:t>Example:</a:t>
            </a:r>
            <a:r>
              <a:rPr dirty="0"/>
              <a:t> </a:t>
            </a:r>
            <a:r>
              <a:rPr lang="en-US" dirty="0"/>
              <a:t>Scatter plots of hourly rider count faceted by two variables, Season and Weather </a:t>
            </a:r>
          </a:p>
          <a:p>
            <a:r>
              <a:rPr lang="en-US" dirty="0"/>
              <a:t>Axis scales are identical in each plot</a:t>
            </a:r>
          </a:p>
          <a:p>
            <a:r>
              <a:rPr lang="en-US" dirty="0"/>
              <a:t>Notice some of the plots are nearly empty </a:t>
            </a:r>
            <a:endParaRPr dirty="0"/>
          </a:p>
        </p:txBody>
      </p:sp>
      <p:pic>
        <p:nvPicPr>
          <p:cNvPr id="4" name="Picture 1" descr="../images/CountSeasonWeather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790464" y="1200151"/>
            <a:ext cx="6268656" cy="2989464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TextBox 3"/>
          <p:cNvSpPr txBox="1"/>
          <p:nvPr/>
        </p:nvSpPr>
        <p:spPr>
          <a:xfrm>
            <a:off x="3098800" y="4218759"/>
            <a:ext cx="6045200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rPr dirty="0"/>
              <a:t>Facet plot of count by season and weather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554092"/>
          </a:xfrm>
        </p:spPr>
        <p:txBody>
          <a:bodyPr>
            <a:normAutofit/>
          </a:bodyPr>
          <a:lstStyle/>
          <a:p>
            <a:pPr marL="0" lvl="0" indent="0" algn="l">
              <a:buNone/>
            </a:pPr>
            <a:r>
              <a:rPr sz="2800" dirty="0"/>
              <a:t>Facet Plot</a:t>
            </a:r>
          </a:p>
        </p:txBody>
      </p:sp>
      <p:pic>
        <p:nvPicPr>
          <p:cNvPr id="4" name="Picture 1" descr="../images/BoxplotCount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689168" y="1500355"/>
            <a:ext cx="6341012" cy="301763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TextBox 3"/>
          <p:cNvSpPr txBox="1"/>
          <p:nvPr/>
        </p:nvSpPr>
        <p:spPr>
          <a:xfrm>
            <a:off x="3348939" y="4578906"/>
            <a:ext cx="5681241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rPr dirty="0"/>
              <a:t>Facet plot of count by season and weather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4D2CC9F-7541-B1B2-C882-FBB9505A45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524" y="1208109"/>
            <a:ext cx="2139421" cy="3729411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sz="2000" b="1" dirty="0"/>
              <a:t>Example:</a:t>
            </a:r>
            <a:r>
              <a:rPr sz="2000" dirty="0"/>
              <a:t> </a:t>
            </a:r>
            <a:r>
              <a:rPr lang="en-US" sz="2000" dirty="0"/>
              <a:t>Box plots of hourly rider count faceted by two variables, Season and Weather </a:t>
            </a:r>
          </a:p>
          <a:p>
            <a:r>
              <a:rPr lang="en-US" sz="2000" dirty="0"/>
              <a:t>Using different plots types can give different insights into variables</a:t>
            </a:r>
            <a:endParaRPr sz="2000"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2C042F-9058-31AB-3884-DC6355301D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436D49-0429-05E5-DAB8-E636BF64F5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313" y="1970983"/>
            <a:ext cx="7772400" cy="1021556"/>
          </a:xfrm>
        </p:spPr>
        <p:txBody>
          <a:bodyPr/>
          <a:lstStyle/>
          <a:p>
            <a:pPr algn="ctr"/>
            <a:r>
              <a:rPr lang="en-US" cap="none" dirty="0" err="1"/>
              <a:t>Cognostics</a:t>
            </a:r>
            <a:r>
              <a:rPr lang="en-US" cap="none" dirty="0"/>
              <a:t> For Ranking Plot Data</a:t>
            </a:r>
          </a:p>
        </p:txBody>
      </p:sp>
    </p:spTree>
    <p:extLst>
      <p:ext uri="{BB962C8B-B14F-4D97-AF65-F5344CB8AC3E}">
        <p14:creationId xmlns:p14="http://schemas.microsoft.com/office/powerpoint/2010/main" val="6268626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658264"/>
          </a:xfrm>
        </p:spPr>
        <p:txBody>
          <a:bodyPr>
            <a:normAutofit/>
          </a:bodyPr>
          <a:lstStyle/>
          <a:p>
            <a:pPr marL="0" lvl="0" indent="0" algn="l">
              <a:buNone/>
            </a:pPr>
            <a:r>
              <a:rPr sz="2800" dirty="0" err="1"/>
              <a:t>Congnostics</a:t>
            </a:r>
            <a:endParaRPr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0" indent="0">
              <a:buNone/>
            </a:pPr>
            <a:r>
              <a:rPr dirty="0"/>
              <a:t>How can we visualize very high dimensional data?</a:t>
            </a:r>
          </a:p>
          <a:p>
            <a:pPr lvl="0"/>
            <a:r>
              <a:rPr dirty="0"/>
              <a:t>Modern data sets have thousands to millions of variables</a:t>
            </a:r>
          </a:p>
          <a:p>
            <a:pPr lvl="1"/>
            <a:r>
              <a:rPr dirty="0"/>
              <a:t>Cannot possibly look at all of these</a:t>
            </a:r>
          </a:p>
          <a:p>
            <a:pPr lvl="0"/>
            <a:r>
              <a:rPr dirty="0"/>
              <a:t>Idea: need to find the most important relationships</a:t>
            </a:r>
          </a:p>
          <a:p>
            <a:pPr lvl="0"/>
            <a:r>
              <a:rPr dirty="0"/>
              <a:t>Use a </a:t>
            </a:r>
            <a:r>
              <a:rPr b="1" dirty="0" err="1"/>
              <a:t>cognostic</a:t>
            </a:r>
            <a:r>
              <a:rPr dirty="0"/>
              <a:t> to sort </a:t>
            </a:r>
            <a:r>
              <a:rPr lang="en-US" dirty="0"/>
              <a:t>by value of variable</a:t>
            </a:r>
            <a:endParaRPr dirty="0"/>
          </a:p>
          <a:p>
            <a:pPr lvl="1"/>
            <a:r>
              <a:rPr dirty="0" err="1"/>
              <a:t>Cognostic</a:t>
            </a:r>
            <a:r>
              <a:rPr dirty="0"/>
              <a:t> is a statistic to sort data</a:t>
            </a:r>
          </a:p>
          <a:p>
            <a:pPr lvl="1"/>
            <a:r>
              <a:rPr dirty="0"/>
              <a:t>Plot relationships with most interesting </a:t>
            </a:r>
            <a:r>
              <a:rPr dirty="0" err="1"/>
              <a:t>cognostic</a:t>
            </a:r>
            <a:r>
              <a:rPr lang="en-US" dirty="0"/>
              <a:t> values</a:t>
            </a:r>
            <a:endParaRPr dirty="0"/>
          </a:p>
          <a:p>
            <a:pPr lvl="0"/>
            <a:r>
              <a:rPr dirty="0"/>
              <a:t>Idea originally proposed by Tukey, 1982, 1985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476927"/>
          </a:xfrm>
        </p:spPr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rPr dirty="0"/>
              <a:t>Properties of Common Aesthetics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337595" y="710298"/>
          <a:ext cx="8613495" cy="438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711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674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749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3776"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/>
                        <a:t>Property or Aesthetic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/>
                        <a:t>Perception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 dirty="0"/>
                        <a:t>Data Types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3776"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/>
                        <a:t>Aspect ratio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lang="en-US" sz="1800" dirty="0"/>
                        <a:t>Any</a:t>
                      </a:r>
                      <a:endParaRPr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3776"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/>
                        <a:t>Regression lines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 dirty="0"/>
                        <a:t>Numeric</a:t>
                      </a:r>
                      <a:r>
                        <a:rPr lang="en-US" sz="1800" dirty="0"/>
                        <a:t>,</a:t>
                      </a:r>
                      <a:r>
                        <a:rPr sz="1800" dirty="0"/>
                        <a:t> categorical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3776"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/>
                        <a:t>Marker position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 dirty="0"/>
                        <a:t>Numeric</a:t>
                      </a:r>
                      <a:r>
                        <a:rPr lang="en-US" sz="1800" dirty="0"/>
                        <a:t>, counts</a:t>
                      </a:r>
                      <a:endParaRPr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3776"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/>
                        <a:t>Bar length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 dirty="0"/>
                        <a:t>Counts, numeric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3776"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/>
                        <a:t>Sequential color palette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/>
                        <a:t>Moderate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 dirty="0"/>
                        <a:t>Numeric, </a:t>
                      </a:r>
                      <a:r>
                        <a:rPr lang="en-US" sz="1800" dirty="0"/>
                        <a:t>counts, </a:t>
                      </a:r>
                      <a:r>
                        <a:rPr sz="1800" dirty="0"/>
                        <a:t>ordered categorical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3776"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/>
                        <a:t>Marker 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/>
                        <a:t>Moderate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 dirty="0"/>
                        <a:t>Numeric, </a:t>
                      </a:r>
                      <a:r>
                        <a:rPr lang="en-US" sz="1800" dirty="0"/>
                        <a:t>counts, </a:t>
                      </a:r>
                      <a:r>
                        <a:rPr sz="1800" dirty="0"/>
                        <a:t>ordered categorical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3776"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/>
                        <a:t>Line types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/>
                        <a:t>Limited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/>
                        <a:t>Categorical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23776"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/>
                        <a:t>Qualitative color palette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/>
                        <a:t>Limited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/>
                        <a:t>Categorical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23776"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/>
                        <a:t>Marker shape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/>
                        <a:t>Limited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/>
                        <a:t>Categorical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23776"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/>
                        <a:t>Area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/>
                        <a:t>Limited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 dirty="0"/>
                        <a:t>Numeric</a:t>
                      </a:r>
                      <a:r>
                        <a:rPr lang="en-US" sz="1800" dirty="0"/>
                        <a:t>, counts,</a:t>
                      </a:r>
                      <a:r>
                        <a:rPr sz="1800" dirty="0"/>
                        <a:t> </a:t>
                      </a:r>
                      <a:r>
                        <a:rPr lang="en-US" sz="1800" dirty="0"/>
                        <a:t>ordered </a:t>
                      </a:r>
                      <a:r>
                        <a:rPr sz="1800" dirty="0"/>
                        <a:t>categorical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12758"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/>
                        <a:t>Angle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/>
                        <a:t>Limited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800" dirty="0"/>
                        <a:t>Numeric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2293288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712279"/>
          </a:xfrm>
        </p:spPr>
        <p:txBody>
          <a:bodyPr>
            <a:normAutofit/>
          </a:bodyPr>
          <a:lstStyle/>
          <a:p>
            <a:pPr marL="0" lvl="0" indent="0" algn="l">
              <a:buNone/>
            </a:pPr>
            <a:r>
              <a:rPr sz="2800" dirty="0" err="1"/>
              <a:t>Cognistic</a:t>
            </a:r>
            <a:r>
              <a:rPr lang="en-US" sz="2800" dirty="0" err="1"/>
              <a:t>s</a:t>
            </a:r>
            <a:endParaRPr sz="2800" dirty="0"/>
          </a:p>
        </p:txBody>
      </p:sp>
      <p:pic>
        <p:nvPicPr>
          <p:cNvPr id="3" name="Picture 1" descr="../images/Cognositic_HighestPriceIncrease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875349" y="1346522"/>
            <a:ext cx="6256192" cy="3067291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3292998" y="4458022"/>
            <a:ext cx="5796987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rPr dirty="0"/>
              <a:t>States with greatest increase in housing price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FFD3D68-D11C-B9F1-8BB6-8744CB4D39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7752" y="1053296"/>
            <a:ext cx="2463478" cy="3846653"/>
          </a:xfrm>
        </p:spPr>
        <p:txBody>
          <a:bodyPr>
            <a:normAutofit fontScale="92500"/>
          </a:bodyPr>
          <a:lstStyle/>
          <a:p>
            <a:pPr marL="0" lvl="0" indent="0">
              <a:buNone/>
            </a:pPr>
            <a:r>
              <a:rPr lang="en-US" sz="2000" b="1" dirty="0" err="1"/>
              <a:t>Cognositics</a:t>
            </a:r>
            <a:r>
              <a:rPr lang="en-US" sz="2000" dirty="0"/>
              <a:t> sort large numbers of cases by most any statistic </a:t>
            </a:r>
          </a:p>
          <a:p>
            <a:r>
              <a:rPr lang="en-US" sz="2000" dirty="0"/>
              <a:t>Can examine most extreme cases based on </a:t>
            </a:r>
            <a:r>
              <a:rPr lang="en-US" sz="2000" dirty="0" err="1"/>
              <a:t>cognostic</a:t>
            </a:r>
            <a:endParaRPr lang="en-US" sz="2000" dirty="0"/>
          </a:p>
          <a:p>
            <a:r>
              <a:rPr sz="2000" b="1" dirty="0"/>
              <a:t>Example:</a:t>
            </a:r>
            <a:r>
              <a:rPr sz="2000" dirty="0"/>
              <a:t> </a:t>
            </a:r>
            <a:r>
              <a:rPr lang="en-US" sz="2000" dirty="0"/>
              <a:t>Scatter plot with regression line of states with greatest rate of increase in home prices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3229"/>
            <a:ext cx="8229600" cy="3874292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dirty="0"/>
              <a:t>We have explored these key points</a:t>
            </a:r>
          </a:p>
          <a:p>
            <a:pPr lvl="0"/>
            <a:r>
              <a:rPr b="1" dirty="0"/>
              <a:t>Goal:</a:t>
            </a:r>
            <a:r>
              <a:rPr dirty="0"/>
              <a:t> Understand key relationships in large complex data sets</a:t>
            </a:r>
          </a:p>
          <a:p>
            <a:pPr lvl="0"/>
            <a:r>
              <a:rPr b="1" dirty="0"/>
              <a:t>Difficulty:</a:t>
            </a:r>
            <a:r>
              <a:rPr dirty="0"/>
              <a:t> Large data volume</a:t>
            </a:r>
          </a:p>
          <a:p>
            <a:pPr lvl="1"/>
            <a:r>
              <a:rPr dirty="0"/>
              <a:t>Modern computational systems have massive capacity</a:t>
            </a:r>
          </a:p>
          <a:p>
            <a:pPr lvl="1"/>
            <a:r>
              <a:rPr dirty="0"/>
              <a:t>Example: Use map-reduce algorithms on cloud clusters</a:t>
            </a:r>
          </a:p>
          <a:p>
            <a:pPr lvl="0"/>
            <a:r>
              <a:rPr b="1" dirty="0"/>
              <a:t>Difficulty:</a:t>
            </a:r>
            <a:r>
              <a:rPr dirty="0"/>
              <a:t> Large numbers of variables</a:t>
            </a:r>
          </a:p>
          <a:p>
            <a:pPr lvl="1"/>
            <a:r>
              <a:rPr dirty="0"/>
              <a:t>Huge number of variables with many potential relationships</a:t>
            </a:r>
          </a:p>
          <a:p>
            <a:pPr lvl="1"/>
            <a:r>
              <a:rPr b="1" dirty="0"/>
              <a:t>This is the hard part!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3229"/>
            <a:ext cx="8229600" cy="3874292"/>
          </a:xfrm>
        </p:spPr>
        <p:txBody>
          <a:bodyPr>
            <a:normAutofit fontScale="92500"/>
          </a:bodyPr>
          <a:lstStyle/>
          <a:p>
            <a:pPr marL="0" lvl="0" indent="0">
              <a:buNone/>
            </a:pPr>
            <a:r>
              <a:rPr dirty="0"/>
              <a:t>We have explored these key points</a:t>
            </a:r>
          </a:p>
          <a:p>
            <a:pPr lvl="0"/>
            <a:r>
              <a:rPr dirty="0"/>
              <a:t>Proper use of plot aesthetics enable projection of multiple dimensions of complex data onto the 2-dimensional plot surface.</a:t>
            </a:r>
          </a:p>
          <a:p>
            <a:pPr lvl="0"/>
            <a:r>
              <a:rPr dirty="0"/>
              <a:t>All plot aesthetics have limitations which must be understood to use them effectively</a:t>
            </a:r>
          </a:p>
          <a:p>
            <a:pPr lvl="0"/>
            <a:r>
              <a:rPr dirty="0"/>
              <a:t>The effectiveness of a plot aesthetic varies with the type and the application</a:t>
            </a:r>
          </a:p>
          <a:p>
            <a:pPr lvl="0"/>
            <a:r>
              <a:rPr dirty="0"/>
              <a:t>Visualization of modern data sets, growing in size and complexity</a:t>
            </a:r>
          </a:p>
          <a:p>
            <a:pPr lvl="0"/>
            <a:r>
              <a:rPr dirty="0"/>
              <a:t>Visualization limited by 2-dimensional projection</a:t>
            </a:r>
          </a:p>
        </p:txBody>
      </p:sp>
    </p:spTree>
    <p:extLst>
      <p:ext uri="{BB962C8B-B14F-4D97-AF65-F5344CB8AC3E}">
        <p14:creationId xmlns:p14="http://schemas.microsoft.com/office/powerpoint/2010/main" val="101279157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lvl="0" indent="0">
              <a:buNone/>
            </a:pPr>
            <a:r>
              <a:rPr dirty="0"/>
              <a:t>Generally </a:t>
            </a:r>
            <a:r>
              <a:rPr b="1" dirty="0"/>
              <a:t>combine multiple methods</a:t>
            </a:r>
            <a:r>
              <a:rPr dirty="0"/>
              <a:t> to effectively display complex data</a:t>
            </a:r>
          </a:p>
          <a:p>
            <a:pPr lvl="0"/>
            <a:r>
              <a:rPr dirty="0"/>
              <a:t>Use </a:t>
            </a:r>
            <a:r>
              <a:rPr b="1" dirty="0"/>
              <a:t>plots that inherently scale</a:t>
            </a:r>
          </a:p>
          <a:p>
            <a:pPr lvl="0"/>
            <a:r>
              <a:rPr b="1" dirty="0"/>
              <a:t>Avoid over-plotting</a:t>
            </a:r>
            <a:r>
              <a:rPr dirty="0"/>
              <a:t> to ensure plot is understandable</a:t>
            </a:r>
          </a:p>
          <a:p>
            <a:pPr lvl="0"/>
            <a:r>
              <a:rPr dirty="0"/>
              <a:t>Choose plot types that </a:t>
            </a:r>
            <a:r>
              <a:rPr b="1" dirty="0"/>
              <a:t>do not exhibit overplotting</a:t>
            </a:r>
          </a:p>
          <a:p>
            <a:pPr lvl="0"/>
            <a:r>
              <a:rPr dirty="0"/>
              <a:t>Often a </a:t>
            </a:r>
            <a:r>
              <a:rPr b="1" dirty="0"/>
              <a:t>creative case specific plot type</a:t>
            </a:r>
            <a:r>
              <a:rPr dirty="0"/>
              <a:t> is best</a:t>
            </a:r>
          </a:p>
          <a:p>
            <a:pPr lvl="0"/>
            <a:r>
              <a:rPr dirty="0"/>
              <a:t>Use </a:t>
            </a:r>
            <a:r>
              <a:rPr b="1" dirty="0"/>
              <a:t>multi-axis plots</a:t>
            </a:r>
          </a:p>
          <a:p>
            <a:pPr lvl="1"/>
            <a:r>
              <a:rPr dirty="0"/>
              <a:t>Scatter plot matrices</a:t>
            </a:r>
          </a:p>
          <a:p>
            <a:pPr lvl="1"/>
            <a:r>
              <a:rPr dirty="0"/>
              <a:t>Facet plots</a:t>
            </a:r>
          </a:p>
          <a:p>
            <a:pPr lvl="0"/>
            <a:r>
              <a:rPr dirty="0"/>
              <a:t>Filter cases using </a:t>
            </a:r>
            <a:r>
              <a:rPr b="1" dirty="0" err="1"/>
              <a:t>cognositics</a:t>
            </a:r>
            <a:endParaRPr b="1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F1075C-73E3-8780-E3BF-5606BCFF4D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313" y="1970983"/>
            <a:ext cx="7772400" cy="1021556"/>
          </a:xfrm>
        </p:spPr>
        <p:txBody>
          <a:bodyPr/>
          <a:lstStyle/>
          <a:p>
            <a:pPr algn="ctr"/>
            <a:r>
              <a:rPr lang="en-US" cap="none" dirty="0"/>
              <a:t>Visualization of Complex Data is Hard</a:t>
            </a:r>
          </a:p>
        </p:txBody>
      </p:sp>
    </p:spTree>
    <p:extLst>
      <p:ext uri="{BB962C8B-B14F-4D97-AF65-F5344CB8AC3E}">
        <p14:creationId xmlns:p14="http://schemas.microsoft.com/office/powerpoint/2010/main" val="32159477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Visualizing Large Complex Data is Difficult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lvl="0" indent="0">
              <a:buNone/>
            </a:pPr>
            <a:r>
              <a:rPr b="1" dirty="0"/>
              <a:t>Problem:</a:t>
            </a:r>
            <a:r>
              <a:rPr dirty="0"/>
              <a:t> Modern data sets are growing in size and complexity</a:t>
            </a:r>
          </a:p>
          <a:p>
            <a:pPr lvl="0"/>
            <a:r>
              <a:rPr b="1" dirty="0"/>
              <a:t>Goal:</a:t>
            </a:r>
            <a:r>
              <a:rPr dirty="0"/>
              <a:t> Understand key relationships in large complex data sets</a:t>
            </a:r>
          </a:p>
          <a:p>
            <a:pPr lvl="0"/>
            <a:r>
              <a:rPr b="1" dirty="0"/>
              <a:t>Difficulty:</a:t>
            </a:r>
            <a:r>
              <a:rPr dirty="0"/>
              <a:t> Large data volume</a:t>
            </a:r>
          </a:p>
          <a:p>
            <a:pPr lvl="1"/>
            <a:r>
              <a:rPr dirty="0"/>
              <a:t>Modern computational systems have massive capacity</a:t>
            </a:r>
          </a:p>
          <a:p>
            <a:pPr lvl="1"/>
            <a:r>
              <a:rPr dirty="0"/>
              <a:t>Example: Use map-reduce algorithms on cloud clusters</a:t>
            </a:r>
          </a:p>
          <a:p>
            <a:pPr lvl="0"/>
            <a:r>
              <a:rPr b="1" dirty="0"/>
              <a:t>Difficulty:</a:t>
            </a:r>
            <a:r>
              <a:rPr dirty="0"/>
              <a:t> Large numbers of variables</a:t>
            </a:r>
          </a:p>
          <a:p>
            <a:pPr lvl="1"/>
            <a:r>
              <a:rPr lang="en-US" dirty="0"/>
              <a:t>Numerous </a:t>
            </a:r>
            <a:r>
              <a:rPr dirty="0"/>
              <a:t>variables with many potential relationships</a:t>
            </a:r>
            <a:endParaRPr lang="en-US" dirty="0"/>
          </a:p>
          <a:p>
            <a:pPr lvl="1"/>
            <a:r>
              <a:rPr lang="en-US" dirty="0"/>
              <a:t>Must understand these relationships</a:t>
            </a:r>
            <a:endParaRPr dirty="0"/>
          </a:p>
          <a:p>
            <a:pPr lvl="1"/>
            <a:r>
              <a:rPr b="1" dirty="0"/>
              <a:t>This is the </a:t>
            </a:r>
            <a:r>
              <a:rPr lang="en-US" b="1" dirty="0"/>
              <a:t>hard part!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Limitation of Scientific Graphics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657358"/>
          </a:xfrm>
        </p:spPr>
        <p:txBody>
          <a:bodyPr>
            <a:normAutofit lnSpcReduction="10000"/>
          </a:bodyPr>
          <a:lstStyle/>
          <a:p>
            <a:pPr marL="0" lvl="0" indent="0">
              <a:buNone/>
            </a:pPr>
            <a:r>
              <a:rPr dirty="0"/>
              <a:t>All scientific graphics are limited to a </a:t>
            </a:r>
            <a:r>
              <a:rPr b="1" dirty="0"/>
              <a:t>2-dimensional projection</a:t>
            </a:r>
          </a:p>
          <a:p>
            <a:pPr lvl="0"/>
            <a:r>
              <a:rPr dirty="0"/>
              <a:t>But, complex data sets have a great many dimensions</a:t>
            </a:r>
          </a:p>
          <a:p>
            <a:pPr lvl="0"/>
            <a:r>
              <a:rPr dirty="0"/>
              <a:t>We need methods to project large complex data onto 2-dimensions</a:t>
            </a:r>
          </a:p>
          <a:p>
            <a:pPr lvl="0"/>
            <a:r>
              <a:rPr dirty="0"/>
              <a:t>Generally, </a:t>
            </a:r>
            <a:r>
              <a:rPr b="1" dirty="0"/>
              <a:t>multiple views are required</a:t>
            </a:r>
            <a:r>
              <a:rPr dirty="0"/>
              <a:t> to understand complex data sets</a:t>
            </a:r>
          </a:p>
          <a:p>
            <a:pPr lvl="1"/>
            <a:r>
              <a:rPr dirty="0"/>
              <a:t>Don’t expect one view to show all important relationship</a:t>
            </a:r>
          </a:p>
          <a:p>
            <a:pPr lvl="1"/>
            <a:r>
              <a:rPr dirty="0"/>
              <a:t>Develop understanding over many views</a:t>
            </a:r>
          </a:p>
          <a:p>
            <a:pPr lvl="1"/>
            <a:r>
              <a:rPr dirty="0"/>
              <a:t>Try many views, don’t expect most to be very useful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t>Approaches to display of complex data relationships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611059"/>
          </a:xfrm>
        </p:spPr>
        <p:txBody>
          <a:bodyPr>
            <a:normAutofit lnSpcReduction="10000"/>
          </a:bodyPr>
          <a:lstStyle/>
          <a:p>
            <a:pPr marL="0" lvl="0" indent="0">
              <a:buNone/>
            </a:pPr>
            <a:r>
              <a:rPr lang="en-US" b="1" dirty="0"/>
              <a:t>C</a:t>
            </a:r>
            <a:r>
              <a:rPr b="1" dirty="0"/>
              <a:t>ombine multiple methods</a:t>
            </a:r>
            <a:r>
              <a:rPr dirty="0"/>
              <a:t> to effectively display complex data</a:t>
            </a:r>
          </a:p>
          <a:p>
            <a:pPr lvl="0"/>
            <a:r>
              <a:rPr dirty="0"/>
              <a:t>Use </a:t>
            </a:r>
            <a:r>
              <a:rPr b="1" dirty="0"/>
              <a:t>plots that inherently scale</a:t>
            </a:r>
          </a:p>
          <a:p>
            <a:pPr lvl="0"/>
            <a:r>
              <a:rPr b="1" dirty="0"/>
              <a:t>Avoid over-plotting</a:t>
            </a:r>
            <a:r>
              <a:rPr dirty="0"/>
              <a:t> to ensure plot is understandable</a:t>
            </a:r>
          </a:p>
          <a:p>
            <a:pPr lvl="0"/>
            <a:r>
              <a:rPr dirty="0"/>
              <a:t>Choose plot types that </a:t>
            </a:r>
            <a:r>
              <a:rPr b="1" dirty="0"/>
              <a:t>do not exhibit overplotting</a:t>
            </a:r>
          </a:p>
          <a:p>
            <a:pPr lvl="0"/>
            <a:r>
              <a:rPr dirty="0"/>
              <a:t>Use </a:t>
            </a:r>
            <a:r>
              <a:rPr b="1" dirty="0"/>
              <a:t>multi-axis plots</a:t>
            </a:r>
          </a:p>
          <a:p>
            <a:pPr lvl="1"/>
            <a:r>
              <a:rPr dirty="0"/>
              <a:t>Scatter plot matrices</a:t>
            </a:r>
          </a:p>
          <a:p>
            <a:pPr lvl="1"/>
            <a:r>
              <a:rPr dirty="0"/>
              <a:t>Facet plots</a:t>
            </a:r>
          </a:p>
          <a:p>
            <a:pPr lvl="0"/>
            <a:r>
              <a:rPr dirty="0"/>
              <a:t>Filter cases using </a:t>
            </a:r>
            <a:r>
              <a:rPr b="1" dirty="0" err="1"/>
              <a:t>cognositics</a:t>
            </a:r>
            <a:endParaRPr lang="en-US" b="1" dirty="0"/>
          </a:p>
          <a:p>
            <a:r>
              <a:rPr lang="en-US" dirty="0"/>
              <a:t>Often a </a:t>
            </a:r>
            <a:r>
              <a:rPr lang="en-US" b="1" dirty="0"/>
              <a:t>creative case specific plot type</a:t>
            </a:r>
            <a:r>
              <a:rPr lang="en-US" dirty="0"/>
              <a:t> is a good choice</a:t>
            </a:r>
          </a:p>
          <a:p>
            <a:pPr lvl="0"/>
            <a:endParaRPr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2840</TotalTime>
  <Words>2612</Words>
  <Application>Microsoft Office PowerPoint</Application>
  <PresentationFormat>On-screen Show (16:9)</PresentationFormat>
  <Paragraphs>359</Paragraphs>
  <Slides>53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9" baseType="lpstr">
      <vt:lpstr>Arial</vt:lpstr>
      <vt:lpstr>Calibri</vt:lpstr>
      <vt:lpstr>Courier</vt:lpstr>
      <vt:lpstr>Segoe UI</vt:lpstr>
      <vt:lpstr>Segoe UI Light</vt:lpstr>
      <vt:lpstr>Office Theme</vt:lpstr>
      <vt:lpstr>Visualization of Large Complex Datasets</vt:lpstr>
      <vt:lpstr>Review: Why is Perception Important?</vt:lpstr>
      <vt:lpstr>Use Aesthetics to Improve Perception</vt:lpstr>
      <vt:lpstr>Regression Lines</vt:lpstr>
      <vt:lpstr>Properties of Common Aesthetics</vt:lpstr>
      <vt:lpstr>Visualization of Complex Data is Hard</vt:lpstr>
      <vt:lpstr>Visualizing Large Complex Data is Difficult</vt:lpstr>
      <vt:lpstr>Limitation of Scientific Graphics</vt:lpstr>
      <vt:lpstr>Approaches to display of complex data relationships</vt:lpstr>
      <vt:lpstr>Approaches to display of complex data relationships</vt:lpstr>
      <vt:lpstr>Visualizing Large Complex Datasets</vt:lpstr>
      <vt:lpstr>Scalable Chart Types</vt:lpstr>
      <vt:lpstr>Scalable Chart Types</vt:lpstr>
      <vt:lpstr>Bar Plots</vt:lpstr>
      <vt:lpstr>Why Pie Charts Fail</vt:lpstr>
      <vt:lpstr>Box Plots Useful for Comparing Distributions</vt:lpstr>
      <vt:lpstr>Kernel Density Plots</vt:lpstr>
      <vt:lpstr>Violin Plots Effectively Compare Distributions</vt:lpstr>
      <vt:lpstr>Overplotting</vt:lpstr>
      <vt:lpstr>Over-plotting</vt:lpstr>
      <vt:lpstr>Dealing with Over-plotting</vt:lpstr>
      <vt:lpstr>Example of Overplotting</vt:lpstr>
      <vt:lpstr>Use Transparency, Marker Size, Down-Sampling</vt:lpstr>
      <vt:lpstr>Methods to Display Large Data Sets</vt:lpstr>
      <vt:lpstr>Hexbin Plot</vt:lpstr>
      <vt:lpstr>Contour Plot</vt:lpstr>
      <vt:lpstr>Displaying Multi-Dimensional Count Data</vt:lpstr>
      <vt:lpstr>Displaying Multidimensional Count Data</vt:lpstr>
      <vt:lpstr>Heat Map</vt:lpstr>
      <vt:lpstr>Mosaic Plots</vt:lpstr>
      <vt:lpstr>Mosaic Plots</vt:lpstr>
      <vt:lpstr>Displays for Complex Data</vt:lpstr>
      <vt:lpstr>Displays for Complex Data</vt:lpstr>
      <vt:lpstr>Displays for Complex Data</vt:lpstr>
      <vt:lpstr>Displays for Complex Data</vt:lpstr>
      <vt:lpstr>Time Series of Box Plots</vt:lpstr>
      <vt:lpstr>Using Multi-Axis Plots for Complex Data</vt:lpstr>
      <vt:lpstr>Arrays of Plots</vt:lpstr>
      <vt:lpstr>Scatter Plot Matrix</vt:lpstr>
      <vt:lpstr>Scatter Plot Matrix</vt:lpstr>
      <vt:lpstr>Scatter Plot Matrix</vt:lpstr>
      <vt:lpstr>Facet Plots</vt:lpstr>
      <vt:lpstr>Facet Plots</vt:lpstr>
      <vt:lpstr>Facet Plot with wind speed by Month</vt:lpstr>
      <vt:lpstr>Facet Plot</vt:lpstr>
      <vt:lpstr>Facet Plot of Hourly Counts by Weather and Season</vt:lpstr>
      <vt:lpstr>Facet Plot</vt:lpstr>
      <vt:lpstr>Cognostics For Ranking Plot Data</vt:lpstr>
      <vt:lpstr>Congnostics</vt:lpstr>
      <vt:lpstr>Cognistics</vt:lpstr>
      <vt:lpstr>Summary</vt:lpstr>
      <vt:lpstr>Summary</vt:lpstr>
      <vt:lpstr>Summary</vt:lpstr>
    </vt:vector>
  </TitlesOfParts>
  <LinksUpToDate>false</LinksUpToDate>
  <SharedDoc>false</SharedDoc>
  <HyperlinksChanged>false</HyperlinksChanged>
  <AppVersion>16.0000</AppVersion>
</Properties>
</file>

<file path=docProps/app0.xml><?xml version="1.0" encoding="utf-8"?>
<Properties xmlns="http://schemas.openxmlformats.org/officeDocument/2006/extended-properties" xmlns:vt="http://schemas.openxmlformats.org/officeDocument/2006/docPropsVTypes">
  <TotalTime>2</TotalTime>
  <Words>49</Words>
  <Application>Microsoft Macintosh PowerPoint</Application>
  <PresentationFormat>On-screen Show (16:9)</PresentationFormat>
  <Paragraphs>15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Visualization of Large Complex Data</dc:title>
  <dc:creator>Steve Elston</dc:creator>
  <cp:keywords/>
  <cp:lastModifiedBy>Stephen Elston</cp:lastModifiedBy>
  <cp:revision>81</cp:revision>
  <dcterms:created xsi:type="dcterms:W3CDTF">2024-08-04T01:10:27Z</dcterms:created>
  <dcterms:modified xsi:type="dcterms:W3CDTF">2025-09-09T18:48:22Z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ate">
    <vt:lpwstr>09/11/2023</vt:lpwstr>
  </property>
  <property fmtid="{D5CDD505-2E9C-101B-9397-08002B2CF9AE}" pid="3" name="output">
    <vt:lpwstr/>
  </property>
</Properties>
</file>